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4" r:id="rId11"/>
    <p:sldId id="265" r:id="rId12"/>
    <p:sldId id="266" r:id="rId13"/>
  </p:sldIdLst>
  <p:sldSz cx="18288000" cy="10287000"/>
  <p:notesSz cx="6858000" cy="9144000"/>
  <p:embeddedFontLst>
    <p:embeddedFont>
      <p:font typeface="Noto Sans Bold" panose="020B0604020202020204" charset="0"/>
      <p:regular r:id="rId15"/>
    </p:embeddedFont>
    <p:embeddedFont>
      <p:font typeface="Calibri" panose="020F0502020204030204" pitchFamily="34" charset="0"/>
      <p:regular r:id="rId16"/>
      <p:bold r:id="rId17"/>
      <p:italic r:id="rId18"/>
      <p:boldItalic r:id="rId19"/>
    </p:embeddedFont>
    <p:embeddedFont>
      <p:font typeface="Noto Sans"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59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05.12.2024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 Introduction</a:t>
            </a:r>
          </a:p>
          <a:p>
            <a:r>
              <a:rPr lang="en-US"/>
              <a:t>The introduction explains the challenge of UI creation for websites and applications. Developers often face a communication barrier with designers, making the process slow and error-prone, especially when complex elements are involved. The solution proposed here is a DSL for UI design, which simplifies the design-to-development process by enabling designers to use human-readable code, which automatically converts into functional React components. The goal is to bridge the gap between designers and developers, speed up prototyping, and improve collaboration.</a:t>
            </a:r>
          </a:p>
          <a:p>
            <a:endParaRPr lang="en-US"/>
          </a:p>
          <a:p>
            <a:r>
              <a:rPr lang="en-US"/>
              <a:t>Key points to emphasize:</a:t>
            </a:r>
          </a:p>
          <a:p>
            <a:endParaRPr lang="en-US"/>
          </a:p>
          <a:p>
            <a:r>
              <a:rPr lang="en-US"/>
              <a:t>Traditional UI design is time-consuming and prone to errors due to the communication gap between designers and developers.</a:t>
            </a:r>
          </a:p>
          <a:p>
            <a:r>
              <a:rPr lang="en-US"/>
              <a:t>A DSL can automate the translation of designs into code, streamlining the process and improving collaboration.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 Domain Overview</a:t>
            </a:r>
          </a:p>
          <a:p>
            <a:r>
              <a:rPr lang="en-US"/>
              <a:t>This section highlights the evolution of UI design with modern frameworks like React, Angular, and Vue.js. While these frameworks empower developers, they also complicate the process, particularly for designers who are not familiar with coding. The DSL is proposed as a solution to this issue, enabling designers to quickly create and prototype UI elements in a simplified way without needing deep technical knowledge.</a:t>
            </a:r>
          </a:p>
          <a:p>
            <a:endParaRPr lang="en-US"/>
          </a:p>
          <a:p>
            <a:r>
              <a:rPr lang="en-US"/>
              <a:t>Key points to emphasize:</a:t>
            </a:r>
          </a:p>
          <a:p>
            <a:endParaRPr lang="en-US"/>
          </a:p>
          <a:p>
            <a:r>
              <a:rPr lang="en-US"/>
              <a:t>Modern frameworks like React have made UI development more dynamic but also more complex.</a:t>
            </a:r>
          </a:p>
          <a:p>
            <a:r>
              <a:rPr lang="en-US"/>
              <a:t>Designers struggle with converting visual prototypes into functional code, which is time-consuming and error-prone.</a:t>
            </a:r>
          </a:p>
          <a:p>
            <a:r>
              <a:rPr lang="en-US"/>
              <a:t>DSLs for UI design can simplify this process and speed up development.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 Domain Overview</a:t>
            </a:r>
          </a:p>
          <a:p>
            <a:r>
              <a:rPr lang="en-US"/>
              <a:t>This section highlights the evolution of UI design with modern frameworks like React, Angular, and Vue.js. While these frameworks empower developers, they also complicate the process, particularly for designers who are not familiar with coding. The DSL is proposed as a solution to this issue, enabling designers to quickly create and prototype UI elements in a simplified way without needing deep technical knowledge.</a:t>
            </a:r>
          </a:p>
          <a:p>
            <a:endParaRPr lang="en-US"/>
          </a:p>
          <a:p>
            <a:r>
              <a:rPr lang="en-US"/>
              <a:t>Key points to emphasize:</a:t>
            </a:r>
          </a:p>
          <a:p>
            <a:endParaRPr lang="en-US"/>
          </a:p>
          <a:p>
            <a:r>
              <a:rPr lang="en-US"/>
              <a:t>Modern frameworks like React have made UI development more dynamic but also more complex.</a:t>
            </a:r>
          </a:p>
          <a:p>
            <a:r>
              <a:rPr lang="en-US"/>
              <a:t>Designers struggle with converting visual prototypes into functional code, which is time-consuming and error-prone.</a:t>
            </a:r>
          </a:p>
          <a:p>
            <a:r>
              <a:rPr lang="en-US"/>
              <a:t>DSLs for UI design can simplify this process and speed up development.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 Literature Review</a:t>
            </a:r>
          </a:p>
          <a:p>
            <a:r>
              <a:rPr lang="en-US"/>
              <a:t>This section reviews existing DSLs in various fields and how they have been successfully used to simplify complex tasks. The document references Webflow and React-Bootstrap as existing tools that simplify UI design but still require some technical knowledge. The proposed DSL for UI design, however, eliminates the need for deep technical skills, making the process more accessible to non-technical users.</a:t>
            </a:r>
          </a:p>
          <a:p>
            <a:endParaRPr lang="en-US"/>
          </a:p>
          <a:p>
            <a:r>
              <a:rPr lang="en-US"/>
              <a:t>Key points to emphasize:</a:t>
            </a:r>
          </a:p>
          <a:p>
            <a:endParaRPr lang="en-US"/>
          </a:p>
          <a:p>
            <a:r>
              <a:rPr lang="en-US"/>
              <a:t>Existing tools like Webflow and React-Bootstrap simplify UI design but still require technical knowledge.</a:t>
            </a:r>
          </a:p>
          <a:p>
            <a:r>
              <a:rPr lang="en-US"/>
              <a:t>The proposed DSL offers an even higher level of abstraction, making UI design accessible to non-developers.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 Proposed Language</a:t>
            </a:r>
          </a:p>
          <a:p>
            <a:r>
              <a:rPr lang="en-US"/>
              <a:t>The proposed DSL aims to allow the definition of UI components in a simple, human-readable syntax. This section outlines the language features:</a:t>
            </a:r>
          </a:p>
          <a:p>
            <a:endParaRPr lang="en-US"/>
          </a:p>
          <a:p>
            <a:r>
              <a:rPr lang="en-US"/>
              <a:t>Simplicity: The syntax is designed to be easy to understand and use for non-technical audiences.</a:t>
            </a:r>
          </a:p>
          <a:p>
            <a:r>
              <a:rPr lang="en-US"/>
              <a:t>Declarative Syntax: Users describe the UI elements they want without worrying about implementation details.</a:t>
            </a:r>
          </a:p>
          <a:p>
            <a:r>
              <a:rPr lang="en-US"/>
              <a:t>Flexibility: The language allows customization of elements like size, color, and text.</a:t>
            </a:r>
          </a:p>
          <a:p>
            <a:r>
              <a:rPr lang="en-US"/>
              <a:t>The section also provides examples of syntax for creating basic UI components like buttons, text fields, and checkboxes.</a:t>
            </a:r>
          </a:p>
          <a:p>
            <a:endParaRPr lang="en-US"/>
          </a:p>
          <a:p>
            <a:r>
              <a:rPr lang="en-US"/>
              <a:t>Key points to emphasize:</a:t>
            </a:r>
          </a:p>
          <a:p>
            <a:endParaRPr lang="en-US"/>
          </a:p>
          <a:p>
            <a:r>
              <a:rPr lang="en-US"/>
              <a:t>The DSL simplifies UI design by focusing on high-level descriptions.</a:t>
            </a:r>
          </a:p>
          <a:p>
            <a:r>
              <a:rPr lang="en-US"/>
              <a:t>Users can define elements like buttons and text fields with minimal code.</a:t>
            </a:r>
          </a:p>
          <a:p>
            <a:r>
              <a:rPr lang="en-US"/>
              <a:t>The syntax is human-readable and flexible enough to accommodate customization.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 Usage Examples</a:t>
            </a:r>
          </a:p>
          <a:p>
            <a:r>
              <a:rPr lang="en-US"/>
              <a:t>This section provides concrete examples of how the DSL can be used to define UI components. For example:</a:t>
            </a:r>
          </a:p>
          <a:p>
            <a:endParaRPr lang="en-US"/>
          </a:p>
          <a:p>
            <a:r>
              <a:rPr lang="en-US"/>
              <a:t>Button: Defined with text, width, height, and color.</a:t>
            </a:r>
          </a:p>
          <a:p>
            <a:r>
              <a:rPr lang="en-US"/>
              <a:t>TextField: Defined with placeholder text, width, and height.</a:t>
            </a:r>
          </a:p>
          <a:p>
            <a:r>
              <a:rPr lang="en-US"/>
              <a:t>These examples illustrate how the DSL makes it easy for designers to create UI elements without needing to understand complex programming languages.</a:t>
            </a:r>
          </a:p>
          <a:p>
            <a:endParaRPr lang="en-US"/>
          </a:p>
          <a:p>
            <a:r>
              <a:rPr lang="en-US"/>
              <a:t>Key points to emphasize:</a:t>
            </a:r>
          </a:p>
          <a:p>
            <a:endParaRPr lang="en-US"/>
          </a:p>
          <a:p>
            <a:r>
              <a:rPr lang="en-US"/>
              <a:t>Concrete examples of how simple the DSL syntax is.</a:t>
            </a:r>
          </a:p>
          <a:p>
            <a:r>
              <a:rPr lang="en-US"/>
              <a:t>How designers can easily specify UI components with minimal code.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 Conclusion</a:t>
            </a:r>
          </a:p>
          <a:p>
            <a:r>
              <a:rPr lang="en-US"/>
              <a:t>The DSL for UI Design is presented as an innovation that facilitates faster prototyping, improves collaboration between designers and developers, and reduces redundancy in the UI design process. By simplifying the process of defining UI components, the DSL accelerates the design-to-development cycle, helping to quickly translate prototypes into functional code.</a:t>
            </a:r>
          </a:p>
          <a:p>
            <a:endParaRPr lang="en-US"/>
          </a:p>
          <a:p>
            <a:r>
              <a:rPr lang="en-US"/>
              <a:t>Key points to emphasize:</a:t>
            </a:r>
          </a:p>
          <a:p>
            <a:endParaRPr lang="en-US"/>
          </a:p>
          <a:p>
            <a:r>
              <a:rPr lang="en-US"/>
              <a:t>The DSL streamlines UI design and development, improving collaboration.</a:t>
            </a:r>
          </a:p>
          <a:p>
            <a:r>
              <a:rPr lang="en-US"/>
              <a:t>It reduces the time required for prototyping and designing UI elements, leading to faster product development.</a:t>
            </a:r>
          </a:p>
          <a:p>
            <a:r>
              <a:rPr lang="en-US"/>
              <a:t>The language is useful for both designers and developers, making it easier to translate designs into functional components.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image" Target="../media/image23.png"/><Relationship Id="rId12"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5.png"/><Relationship Id="rId5" Type="http://schemas.openxmlformats.org/officeDocument/2006/relationships/image" Target="../media/image2.png"/><Relationship Id="rId10" Type="http://schemas.openxmlformats.org/officeDocument/2006/relationships/image" Target="../media/image44.png"/><Relationship Id="rId4" Type="http://schemas.openxmlformats.org/officeDocument/2006/relationships/image" Target="../media/image2.svg"/><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sv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sv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48.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png"/><Relationship Id="rId10" Type="http://schemas.openxmlformats.org/officeDocument/2006/relationships/image" Target="../media/image13.png"/><Relationship Id="rId4" Type="http://schemas.openxmlformats.org/officeDocument/2006/relationships/image" Target="../media/image2.sv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2.sv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png"/><Relationship Id="rId10" Type="http://schemas.openxmlformats.org/officeDocument/2006/relationships/image" Target="../media/image22.png"/><Relationship Id="rId4" Type="http://schemas.openxmlformats.org/officeDocument/2006/relationships/image" Target="../media/image2.sv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image" Target="../media/image2.sv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png"/><Relationship Id="rId4" Type="http://schemas.openxmlformats.org/officeDocument/2006/relationships/image" Target="../media/image2.sv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30.png"/><Relationship Id="rId12"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2.png"/><Relationship Id="rId5" Type="http://schemas.openxmlformats.org/officeDocument/2006/relationships/image" Target="../media/image2.png"/><Relationship Id="rId10" Type="http://schemas.openxmlformats.org/officeDocument/2006/relationships/image" Target="../media/image31.png"/><Relationship Id="rId4" Type="http://schemas.openxmlformats.org/officeDocument/2006/relationships/image" Target="../media/image2.sv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090842"/>
            <a:ext cx="18286552" cy="195072"/>
          </a:xfrm>
          <a:custGeom>
            <a:avLst/>
            <a:gdLst/>
            <a:ahLst/>
            <a:cxnLst/>
            <a:rect l="l" t="t" r="r" b="b"/>
            <a:pathLst>
              <a:path w="18286552" h="195072">
                <a:moveTo>
                  <a:pt x="0" y="0"/>
                </a:moveTo>
                <a:lnTo>
                  <a:pt x="18286552" y="0"/>
                </a:lnTo>
                <a:lnTo>
                  <a:pt x="18286552" y="195072"/>
                </a:lnTo>
                <a:lnTo>
                  <a:pt x="0" y="195072"/>
                </a:lnTo>
                <a:lnTo>
                  <a:pt x="0" y="0"/>
                </a:lnTo>
                <a:close/>
              </a:path>
            </a:pathLst>
          </a:custGeom>
          <a:blipFill>
            <a:blip r:embed="rId2">
              <a:alphaModFix amt="35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4">
              <a:alphaModFix amt="35000"/>
            </a:blip>
            <a:stretch>
              <a:fillRect t="-10"/>
            </a:stretch>
          </a:blipFill>
        </p:spPr>
      </p:sp>
      <p:sp>
        <p:nvSpPr>
          <p:cNvPr id="4" name="Freeform 4"/>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4">
              <a:alphaModFix amt="35000"/>
            </a:blip>
            <a:stretch>
              <a:fillRect t="-10"/>
            </a:stretch>
          </a:blipFill>
        </p:spPr>
      </p:sp>
      <p:sp>
        <p:nvSpPr>
          <p:cNvPr id="5" name="Freeform 5"/>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4">
              <a:alphaModFix amt="35000"/>
            </a:blip>
            <a:stretch>
              <a:fillRect t="-10"/>
            </a:stretch>
          </a:blipFill>
        </p:spPr>
      </p:sp>
      <p:sp>
        <p:nvSpPr>
          <p:cNvPr id="6" name="Freeform 6"/>
          <p:cNvSpPr/>
          <p:nvPr/>
        </p:nvSpPr>
        <p:spPr>
          <a:xfrm>
            <a:off x="376561" y="2982925"/>
            <a:ext cx="17532725" cy="4242283"/>
          </a:xfrm>
          <a:custGeom>
            <a:avLst/>
            <a:gdLst/>
            <a:ahLst/>
            <a:cxnLst/>
            <a:rect l="l" t="t" r="r" b="b"/>
            <a:pathLst>
              <a:path w="17532725" h="4242283">
                <a:moveTo>
                  <a:pt x="0" y="0"/>
                </a:moveTo>
                <a:lnTo>
                  <a:pt x="17532725" y="0"/>
                </a:lnTo>
                <a:lnTo>
                  <a:pt x="17532725" y="4242283"/>
                </a:lnTo>
                <a:lnTo>
                  <a:pt x="0" y="4242283"/>
                </a:lnTo>
                <a:lnTo>
                  <a:pt x="0" y="0"/>
                </a:lnTo>
                <a:close/>
              </a:path>
            </a:pathLst>
          </a:custGeom>
          <a:blipFill>
            <a:blip r:embed="rId5">
              <a:alphaModFix amt="35000"/>
            </a:blip>
            <a:stretch>
              <a:fillRect t="-16"/>
            </a:stretch>
          </a:blipFill>
        </p:spPr>
      </p:sp>
      <p:sp>
        <p:nvSpPr>
          <p:cNvPr id="7" name="Freeform 7"/>
          <p:cNvSpPr/>
          <p:nvPr/>
        </p:nvSpPr>
        <p:spPr>
          <a:xfrm>
            <a:off x="376561" y="2983668"/>
            <a:ext cx="8541353" cy="1895780"/>
          </a:xfrm>
          <a:custGeom>
            <a:avLst/>
            <a:gdLst/>
            <a:ahLst/>
            <a:cxnLst/>
            <a:rect l="l" t="t" r="r" b="b"/>
            <a:pathLst>
              <a:path w="8541353" h="1895780">
                <a:moveTo>
                  <a:pt x="0" y="0"/>
                </a:moveTo>
                <a:lnTo>
                  <a:pt x="8541354" y="0"/>
                </a:lnTo>
                <a:lnTo>
                  <a:pt x="8541354" y="1895780"/>
                </a:lnTo>
                <a:lnTo>
                  <a:pt x="0" y="1895780"/>
                </a:lnTo>
                <a:lnTo>
                  <a:pt x="0" y="0"/>
                </a:lnTo>
                <a:close/>
              </a:path>
            </a:pathLst>
          </a:custGeom>
          <a:blipFill>
            <a:blip r:embed="rId6">
              <a:alphaModFix amt="35000"/>
            </a:blip>
            <a:stretch>
              <a:fillRect t="-37"/>
            </a:stretch>
          </a:blipFill>
        </p:spPr>
      </p:sp>
      <p:sp>
        <p:nvSpPr>
          <p:cNvPr id="8" name="Freeform 8" descr="tmp9l17c487.png"/>
          <p:cNvSpPr/>
          <p:nvPr/>
        </p:nvSpPr>
        <p:spPr>
          <a:xfrm>
            <a:off x="4343762" y="3016815"/>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7"/>
            <a:stretch>
              <a:fillRect/>
            </a:stretch>
          </a:blipFill>
        </p:spPr>
      </p:sp>
      <p:sp>
        <p:nvSpPr>
          <p:cNvPr id="9" name="Freeform 9"/>
          <p:cNvSpPr/>
          <p:nvPr/>
        </p:nvSpPr>
        <p:spPr>
          <a:xfrm>
            <a:off x="9367933" y="2983668"/>
            <a:ext cx="8541353" cy="1895780"/>
          </a:xfrm>
          <a:custGeom>
            <a:avLst/>
            <a:gdLst/>
            <a:ahLst/>
            <a:cxnLst/>
            <a:rect l="l" t="t" r="r" b="b"/>
            <a:pathLst>
              <a:path w="8541353" h="1895780">
                <a:moveTo>
                  <a:pt x="0" y="0"/>
                </a:moveTo>
                <a:lnTo>
                  <a:pt x="8541353" y="0"/>
                </a:lnTo>
                <a:lnTo>
                  <a:pt x="8541353" y="1895780"/>
                </a:lnTo>
                <a:lnTo>
                  <a:pt x="0" y="1895780"/>
                </a:lnTo>
                <a:lnTo>
                  <a:pt x="0" y="0"/>
                </a:lnTo>
                <a:close/>
              </a:path>
            </a:pathLst>
          </a:custGeom>
          <a:blipFill>
            <a:blip r:embed="rId6">
              <a:alphaModFix amt="35000"/>
            </a:blip>
            <a:stretch>
              <a:fillRect t="-37"/>
            </a:stretch>
          </a:blipFill>
        </p:spPr>
      </p:sp>
      <p:sp>
        <p:nvSpPr>
          <p:cNvPr id="10" name="Freeform 10" descr="tmp00owkbgc.png"/>
          <p:cNvSpPr/>
          <p:nvPr/>
        </p:nvSpPr>
        <p:spPr>
          <a:xfrm>
            <a:off x="13335133" y="3016815"/>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8"/>
            <a:stretch>
              <a:fillRect/>
            </a:stretch>
          </a:blipFill>
        </p:spPr>
      </p:sp>
      <p:sp>
        <p:nvSpPr>
          <p:cNvPr id="11" name="Freeform 11"/>
          <p:cNvSpPr/>
          <p:nvPr/>
        </p:nvSpPr>
        <p:spPr>
          <a:xfrm>
            <a:off x="376561" y="5330152"/>
            <a:ext cx="8541353" cy="1895780"/>
          </a:xfrm>
          <a:custGeom>
            <a:avLst/>
            <a:gdLst/>
            <a:ahLst/>
            <a:cxnLst/>
            <a:rect l="l" t="t" r="r" b="b"/>
            <a:pathLst>
              <a:path w="8541353" h="1895780">
                <a:moveTo>
                  <a:pt x="0" y="0"/>
                </a:moveTo>
                <a:lnTo>
                  <a:pt x="8541354" y="0"/>
                </a:lnTo>
                <a:lnTo>
                  <a:pt x="8541354" y="1895780"/>
                </a:lnTo>
                <a:lnTo>
                  <a:pt x="0" y="1895780"/>
                </a:lnTo>
                <a:lnTo>
                  <a:pt x="0" y="0"/>
                </a:lnTo>
                <a:close/>
              </a:path>
            </a:pathLst>
          </a:custGeom>
          <a:blipFill>
            <a:blip r:embed="rId6">
              <a:alphaModFix amt="35000"/>
            </a:blip>
            <a:stretch>
              <a:fillRect t="-37"/>
            </a:stretch>
          </a:blipFill>
        </p:spPr>
      </p:sp>
      <p:sp>
        <p:nvSpPr>
          <p:cNvPr id="12" name="Freeform 12" descr="tmprhtwapxp.png"/>
          <p:cNvSpPr/>
          <p:nvPr/>
        </p:nvSpPr>
        <p:spPr>
          <a:xfrm>
            <a:off x="4343762" y="5363299"/>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9"/>
            <a:stretch>
              <a:fillRect/>
            </a:stretch>
          </a:blipFill>
        </p:spPr>
      </p:sp>
      <p:sp>
        <p:nvSpPr>
          <p:cNvPr id="13" name="Freeform 13"/>
          <p:cNvSpPr/>
          <p:nvPr/>
        </p:nvSpPr>
        <p:spPr>
          <a:xfrm>
            <a:off x="9367933" y="5330152"/>
            <a:ext cx="8541353" cy="1895780"/>
          </a:xfrm>
          <a:custGeom>
            <a:avLst/>
            <a:gdLst/>
            <a:ahLst/>
            <a:cxnLst/>
            <a:rect l="l" t="t" r="r" b="b"/>
            <a:pathLst>
              <a:path w="8541353" h="1895780">
                <a:moveTo>
                  <a:pt x="0" y="0"/>
                </a:moveTo>
                <a:lnTo>
                  <a:pt x="8541353" y="0"/>
                </a:lnTo>
                <a:lnTo>
                  <a:pt x="8541353" y="1895780"/>
                </a:lnTo>
                <a:lnTo>
                  <a:pt x="0" y="1895780"/>
                </a:lnTo>
                <a:lnTo>
                  <a:pt x="0" y="0"/>
                </a:lnTo>
                <a:close/>
              </a:path>
            </a:pathLst>
          </a:custGeom>
          <a:blipFill>
            <a:blip r:embed="rId6">
              <a:alphaModFix amt="35000"/>
            </a:blip>
            <a:stretch>
              <a:fillRect t="-37"/>
            </a:stretch>
          </a:blipFill>
        </p:spPr>
      </p:sp>
      <p:sp>
        <p:nvSpPr>
          <p:cNvPr id="14" name="Freeform 14" descr="tmplb84a6l1.png"/>
          <p:cNvSpPr/>
          <p:nvPr/>
        </p:nvSpPr>
        <p:spPr>
          <a:xfrm>
            <a:off x="13335133" y="5363299"/>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10"/>
            <a:stretch>
              <a:fillRect/>
            </a:stretch>
          </a:blipFill>
        </p:spPr>
      </p:sp>
      <p:sp>
        <p:nvSpPr>
          <p:cNvPr id="15" name="TextBox 15"/>
          <p:cNvSpPr txBox="1"/>
          <p:nvPr/>
        </p:nvSpPr>
        <p:spPr>
          <a:xfrm>
            <a:off x="756857" y="704374"/>
            <a:ext cx="16322116" cy="1531146"/>
          </a:xfrm>
          <a:prstGeom prst="rect">
            <a:avLst/>
          </a:prstGeom>
        </p:spPr>
        <p:txBody>
          <a:bodyPr lIns="0" tIns="0" rIns="0" bIns="0" rtlCol="0" anchor="t">
            <a:spAutoFit/>
          </a:bodyPr>
          <a:lstStyle/>
          <a:p>
            <a:pPr algn="l">
              <a:lnSpc>
                <a:spcPts val="4106"/>
              </a:lnSpc>
            </a:pPr>
            <a:r>
              <a:rPr lang="en-US" sz="3798">
                <a:solidFill>
                  <a:srgbClr val="202729"/>
                </a:solidFill>
                <a:latin typeface="Noto Sans"/>
                <a:ea typeface="Noto Sans"/>
                <a:cs typeface="Noto Sans"/>
                <a:sym typeface="Noto Sans"/>
              </a:rPr>
              <a:t>Building UIs Faster: Introducing a Domain-Specific Language for React Components</a:t>
            </a:r>
          </a:p>
          <a:p>
            <a:pPr algn="l">
              <a:lnSpc>
                <a:spcPts val="4476"/>
              </a:lnSpc>
            </a:pPr>
            <a:r>
              <a:rPr lang="en-US" sz="3197">
                <a:solidFill>
                  <a:srgbClr val="616161"/>
                </a:solidFill>
                <a:latin typeface="Noto Sans"/>
                <a:ea typeface="Noto Sans"/>
                <a:cs typeface="Noto Sans"/>
                <a:sym typeface="Noto Sans"/>
              </a:rPr>
              <a:t>Presented by Muhammad Saif Ur Rehman</a:t>
            </a:r>
          </a:p>
        </p:txBody>
      </p:sp>
      <p:sp>
        <p:nvSpPr>
          <p:cNvPr id="16" name="TextBox 16"/>
          <p:cNvSpPr txBox="1"/>
          <p:nvPr/>
        </p:nvSpPr>
        <p:spPr>
          <a:xfrm>
            <a:off x="3993852" y="6298825"/>
            <a:ext cx="1333862" cy="816216"/>
          </a:xfrm>
          <a:prstGeom prst="rect">
            <a:avLst/>
          </a:prstGeom>
        </p:spPr>
        <p:txBody>
          <a:bodyPr lIns="0" tIns="0" rIns="0" bIns="0" rtlCol="0" anchor="t">
            <a:spAutoFit/>
          </a:bodyPr>
          <a:lstStyle/>
          <a:p>
            <a:pPr algn="ctr">
              <a:lnSpc>
                <a:spcPts val="3122"/>
              </a:lnSpc>
            </a:pPr>
            <a:r>
              <a:rPr lang="en-US" sz="2602" b="1">
                <a:solidFill>
                  <a:srgbClr val="616161"/>
                </a:solidFill>
                <a:latin typeface="Noto Sans Bold"/>
                <a:ea typeface="Noto Sans Bold"/>
                <a:cs typeface="Noto Sans Bold"/>
                <a:sym typeface="Noto Sans Bold"/>
              </a:rPr>
              <a:t>Section: </a:t>
            </a:r>
            <a:r>
              <a:rPr lang="en-US" sz="2602">
                <a:solidFill>
                  <a:srgbClr val="616161"/>
                </a:solidFill>
                <a:latin typeface="Noto Sans"/>
                <a:ea typeface="Noto Sans"/>
                <a:cs typeface="Noto Sans"/>
                <a:sym typeface="Noto Sans"/>
              </a:rPr>
              <a:t>MCS-1A</a:t>
            </a:r>
          </a:p>
        </p:txBody>
      </p:sp>
      <p:sp>
        <p:nvSpPr>
          <p:cNvPr id="17" name="TextBox 17"/>
          <p:cNvSpPr txBox="1"/>
          <p:nvPr/>
        </p:nvSpPr>
        <p:spPr>
          <a:xfrm>
            <a:off x="2454478" y="3952342"/>
            <a:ext cx="4474178" cy="816216"/>
          </a:xfrm>
          <a:prstGeom prst="rect">
            <a:avLst/>
          </a:prstGeom>
        </p:spPr>
        <p:txBody>
          <a:bodyPr lIns="0" tIns="0" rIns="0" bIns="0" rtlCol="0" anchor="t">
            <a:spAutoFit/>
          </a:bodyPr>
          <a:lstStyle/>
          <a:p>
            <a:pPr algn="ctr">
              <a:lnSpc>
                <a:spcPts val="3122"/>
              </a:lnSpc>
            </a:pPr>
            <a:r>
              <a:rPr lang="en-US" sz="2602" b="1">
                <a:solidFill>
                  <a:srgbClr val="616161"/>
                </a:solidFill>
                <a:latin typeface="Noto Sans Bold"/>
                <a:ea typeface="Noto Sans Bold"/>
                <a:cs typeface="Noto Sans Bold"/>
                <a:sym typeface="Noto Sans Bold"/>
              </a:rPr>
              <a:t>Name: </a:t>
            </a:r>
            <a:r>
              <a:rPr lang="en-US" sz="2602">
                <a:solidFill>
                  <a:srgbClr val="616161"/>
                </a:solidFill>
                <a:latin typeface="Noto Sans"/>
                <a:ea typeface="Noto Sans"/>
                <a:cs typeface="Noto Sans"/>
                <a:sym typeface="Noto Sans"/>
              </a:rPr>
              <a:t>Muhammad Saif Ur Rehman</a:t>
            </a:r>
          </a:p>
        </p:txBody>
      </p:sp>
      <p:sp>
        <p:nvSpPr>
          <p:cNvPr id="18" name="TextBox 18"/>
          <p:cNvSpPr txBox="1"/>
          <p:nvPr/>
        </p:nvSpPr>
        <p:spPr>
          <a:xfrm>
            <a:off x="12558960" y="3952342"/>
            <a:ext cx="2204904" cy="816216"/>
          </a:xfrm>
          <a:prstGeom prst="rect">
            <a:avLst/>
          </a:prstGeom>
        </p:spPr>
        <p:txBody>
          <a:bodyPr lIns="0" tIns="0" rIns="0" bIns="0" rtlCol="0" anchor="t">
            <a:spAutoFit/>
          </a:bodyPr>
          <a:lstStyle/>
          <a:p>
            <a:pPr algn="ctr">
              <a:lnSpc>
                <a:spcPts val="3122"/>
              </a:lnSpc>
            </a:pPr>
            <a:r>
              <a:rPr lang="en-US" sz="2602" b="1">
                <a:solidFill>
                  <a:srgbClr val="616161"/>
                </a:solidFill>
                <a:latin typeface="Noto Sans Bold"/>
                <a:ea typeface="Noto Sans Bold"/>
                <a:cs typeface="Noto Sans Bold"/>
                <a:sym typeface="Noto Sans Bold"/>
              </a:rPr>
              <a:t>Roll Number: </a:t>
            </a:r>
            <a:r>
              <a:rPr lang="en-US" sz="2602">
                <a:solidFill>
                  <a:srgbClr val="616161"/>
                </a:solidFill>
                <a:latin typeface="Noto Sans"/>
                <a:ea typeface="Noto Sans"/>
                <a:cs typeface="Noto Sans"/>
                <a:sym typeface="Noto Sans"/>
              </a:rPr>
              <a:t>24L-7821</a:t>
            </a:r>
          </a:p>
        </p:txBody>
      </p:sp>
      <p:sp>
        <p:nvSpPr>
          <p:cNvPr id="19" name="TextBox 19"/>
          <p:cNvSpPr txBox="1"/>
          <p:nvPr/>
        </p:nvSpPr>
        <p:spPr>
          <a:xfrm>
            <a:off x="12252255" y="6298825"/>
            <a:ext cx="2833573" cy="816216"/>
          </a:xfrm>
          <a:prstGeom prst="rect">
            <a:avLst/>
          </a:prstGeom>
        </p:spPr>
        <p:txBody>
          <a:bodyPr lIns="0" tIns="0" rIns="0" bIns="0" rtlCol="0" anchor="t">
            <a:spAutoFit/>
          </a:bodyPr>
          <a:lstStyle/>
          <a:p>
            <a:pPr algn="ctr">
              <a:lnSpc>
                <a:spcPts val="3122"/>
              </a:lnSpc>
            </a:pPr>
            <a:r>
              <a:rPr lang="en-US" sz="2602" b="1">
                <a:solidFill>
                  <a:srgbClr val="616161"/>
                </a:solidFill>
                <a:latin typeface="Noto Sans Bold"/>
                <a:ea typeface="Noto Sans Bold"/>
                <a:cs typeface="Noto Sans Bold"/>
                <a:sym typeface="Noto Sans Bold"/>
              </a:rPr>
              <a:t>Instructor: </a:t>
            </a:r>
            <a:r>
              <a:rPr lang="en-US" sz="2602">
                <a:solidFill>
                  <a:srgbClr val="616161"/>
                </a:solidFill>
                <a:latin typeface="Noto Sans"/>
                <a:ea typeface="Noto Sans"/>
                <a:cs typeface="Noto Sans"/>
                <a:sym typeface="Noto Sans"/>
              </a:rPr>
              <a:t>Dr. Farooq Ahmed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090842"/>
            <a:ext cx="18286552" cy="195072"/>
          </a:xfrm>
          <a:custGeom>
            <a:avLst/>
            <a:gdLst/>
            <a:ahLst/>
            <a:cxnLst/>
            <a:rect l="l" t="t" r="r" b="b"/>
            <a:pathLst>
              <a:path w="18286552" h="195072">
                <a:moveTo>
                  <a:pt x="0" y="0"/>
                </a:moveTo>
                <a:lnTo>
                  <a:pt x="18286552" y="0"/>
                </a:lnTo>
                <a:lnTo>
                  <a:pt x="18286552" y="195072"/>
                </a:lnTo>
                <a:lnTo>
                  <a:pt x="0" y="195072"/>
                </a:lnTo>
                <a:lnTo>
                  <a:pt x="0" y="0"/>
                </a:lnTo>
                <a:close/>
              </a:path>
            </a:pathLst>
          </a:custGeom>
          <a:blipFill>
            <a:blip r:embed="rId3">
              <a:alphaModFix amt="35000"/>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5">
              <a:alphaModFix amt="35000"/>
            </a:blip>
            <a:stretch>
              <a:fillRect t="-10"/>
            </a:stretch>
          </a:blipFill>
        </p:spPr>
      </p:sp>
      <p:sp>
        <p:nvSpPr>
          <p:cNvPr id="4" name="Freeform 4"/>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5">
              <a:alphaModFix amt="35000"/>
            </a:blip>
            <a:stretch>
              <a:fillRect t="-10"/>
            </a:stretch>
          </a:blipFill>
        </p:spPr>
      </p:sp>
      <p:sp>
        <p:nvSpPr>
          <p:cNvPr id="5" name="Freeform 5"/>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5">
              <a:alphaModFix amt="35000"/>
            </a:blip>
            <a:stretch>
              <a:fillRect t="-10"/>
            </a:stretch>
          </a:blipFill>
        </p:spPr>
      </p:sp>
      <p:sp>
        <p:nvSpPr>
          <p:cNvPr id="6" name="Freeform 6"/>
          <p:cNvSpPr/>
          <p:nvPr/>
        </p:nvSpPr>
        <p:spPr>
          <a:xfrm>
            <a:off x="376561" y="2983668"/>
            <a:ext cx="17532725" cy="6299302"/>
          </a:xfrm>
          <a:custGeom>
            <a:avLst/>
            <a:gdLst/>
            <a:ahLst/>
            <a:cxnLst/>
            <a:rect l="l" t="t" r="r" b="b"/>
            <a:pathLst>
              <a:path w="17532725" h="6299302">
                <a:moveTo>
                  <a:pt x="0" y="0"/>
                </a:moveTo>
                <a:lnTo>
                  <a:pt x="17532725" y="0"/>
                </a:lnTo>
                <a:lnTo>
                  <a:pt x="17532725" y="6299302"/>
                </a:lnTo>
                <a:lnTo>
                  <a:pt x="0" y="6299302"/>
                </a:lnTo>
                <a:lnTo>
                  <a:pt x="0" y="0"/>
                </a:lnTo>
                <a:close/>
              </a:path>
            </a:pathLst>
          </a:custGeom>
          <a:blipFill>
            <a:blip r:embed="rId6">
              <a:alphaModFix amt="35000"/>
            </a:blip>
            <a:stretch>
              <a:fillRect t="-10"/>
            </a:stretch>
          </a:blipFill>
        </p:spPr>
      </p:sp>
      <p:sp>
        <p:nvSpPr>
          <p:cNvPr id="7" name="Freeform 7"/>
          <p:cNvSpPr/>
          <p:nvPr/>
        </p:nvSpPr>
        <p:spPr>
          <a:xfrm>
            <a:off x="376561" y="2983649"/>
            <a:ext cx="8541353" cy="3129896"/>
          </a:xfrm>
          <a:custGeom>
            <a:avLst/>
            <a:gdLst/>
            <a:ahLst/>
            <a:cxnLst/>
            <a:rect l="l" t="t" r="r" b="b"/>
            <a:pathLst>
              <a:path w="8541353" h="3129896">
                <a:moveTo>
                  <a:pt x="0" y="0"/>
                </a:moveTo>
                <a:lnTo>
                  <a:pt x="8541354" y="0"/>
                </a:lnTo>
                <a:lnTo>
                  <a:pt x="8541354" y="3129896"/>
                </a:lnTo>
                <a:lnTo>
                  <a:pt x="0" y="3129896"/>
                </a:lnTo>
                <a:lnTo>
                  <a:pt x="0" y="0"/>
                </a:lnTo>
                <a:close/>
              </a:path>
            </a:pathLst>
          </a:custGeom>
          <a:blipFill>
            <a:blip r:embed="rId7">
              <a:alphaModFix amt="35000"/>
            </a:blip>
            <a:stretch>
              <a:fillRect t="-21"/>
            </a:stretch>
          </a:blipFill>
        </p:spPr>
      </p:sp>
      <p:sp>
        <p:nvSpPr>
          <p:cNvPr id="8" name="Freeform 8" descr="tmpdtn0z0u1.png"/>
          <p:cNvSpPr/>
          <p:nvPr/>
        </p:nvSpPr>
        <p:spPr>
          <a:xfrm>
            <a:off x="4343762" y="3016815"/>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8"/>
            <a:stretch>
              <a:fillRect/>
            </a:stretch>
          </a:blipFill>
        </p:spPr>
      </p:sp>
      <p:sp>
        <p:nvSpPr>
          <p:cNvPr id="9" name="Freeform 9"/>
          <p:cNvSpPr/>
          <p:nvPr/>
        </p:nvSpPr>
        <p:spPr>
          <a:xfrm>
            <a:off x="9367933" y="2983649"/>
            <a:ext cx="8541353" cy="3129896"/>
          </a:xfrm>
          <a:custGeom>
            <a:avLst/>
            <a:gdLst/>
            <a:ahLst/>
            <a:cxnLst/>
            <a:rect l="l" t="t" r="r" b="b"/>
            <a:pathLst>
              <a:path w="8541353" h="3129896">
                <a:moveTo>
                  <a:pt x="0" y="0"/>
                </a:moveTo>
                <a:lnTo>
                  <a:pt x="8541353" y="0"/>
                </a:lnTo>
                <a:lnTo>
                  <a:pt x="8541353" y="3129896"/>
                </a:lnTo>
                <a:lnTo>
                  <a:pt x="0" y="3129896"/>
                </a:lnTo>
                <a:lnTo>
                  <a:pt x="0" y="0"/>
                </a:lnTo>
                <a:close/>
              </a:path>
            </a:pathLst>
          </a:custGeom>
          <a:blipFill>
            <a:blip r:embed="rId7">
              <a:alphaModFix amt="35000"/>
            </a:blip>
            <a:stretch>
              <a:fillRect t="-21"/>
            </a:stretch>
          </a:blipFill>
        </p:spPr>
      </p:sp>
      <p:sp>
        <p:nvSpPr>
          <p:cNvPr id="10" name="Freeform 10" descr="tmpxbuqem6z.png"/>
          <p:cNvSpPr/>
          <p:nvPr/>
        </p:nvSpPr>
        <p:spPr>
          <a:xfrm>
            <a:off x="13335133" y="3016815"/>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9"/>
            <a:stretch>
              <a:fillRect/>
            </a:stretch>
          </a:blipFill>
        </p:spPr>
      </p:sp>
      <p:sp>
        <p:nvSpPr>
          <p:cNvPr id="11" name="Freeform 11"/>
          <p:cNvSpPr/>
          <p:nvPr/>
        </p:nvSpPr>
        <p:spPr>
          <a:xfrm>
            <a:off x="376561" y="6564211"/>
            <a:ext cx="8541353" cy="2718054"/>
          </a:xfrm>
          <a:custGeom>
            <a:avLst/>
            <a:gdLst/>
            <a:ahLst/>
            <a:cxnLst/>
            <a:rect l="l" t="t" r="r" b="b"/>
            <a:pathLst>
              <a:path w="8541353" h="2718054">
                <a:moveTo>
                  <a:pt x="0" y="0"/>
                </a:moveTo>
                <a:lnTo>
                  <a:pt x="8541354" y="0"/>
                </a:lnTo>
                <a:lnTo>
                  <a:pt x="8541354" y="2718054"/>
                </a:lnTo>
                <a:lnTo>
                  <a:pt x="0" y="2718054"/>
                </a:lnTo>
                <a:lnTo>
                  <a:pt x="0" y="0"/>
                </a:lnTo>
                <a:close/>
              </a:path>
            </a:pathLst>
          </a:custGeom>
          <a:blipFill>
            <a:blip r:embed="rId10">
              <a:alphaModFix amt="35000"/>
            </a:blip>
            <a:stretch>
              <a:fillRect t="-24"/>
            </a:stretch>
          </a:blipFill>
        </p:spPr>
      </p:sp>
      <p:sp>
        <p:nvSpPr>
          <p:cNvPr id="12" name="Freeform 12" descr="tmpsy7cs1yc.png"/>
          <p:cNvSpPr/>
          <p:nvPr/>
        </p:nvSpPr>
        <p:spPr>
          <a:xfrm>
            <a:off x="4343762" y="6597377"/>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11"/>
            <a:stretch>
              <a:fillRect/>
            </a:stretch>
          </a:blipFill>
        </p:spPr>
      </p:sp>
      <p:sp>
        <p:nvSpPr>
          <p:cNvPr id="13" name="Freeform 13"/>
          <p:cNvSpPr/>
          <p:nvPr/>
        </p:nvSpPr>
        <p:spPr>
          <a:xfrm>
            <a:off x="9367933" y="6564211"/>
            <a:ext cx="8541353" cy="2718054"/>
          </a:xfrm>
          <a:custGeom>
            <a:avLst/>
            <a:gdLst/>
            <a:ahLst/>
            <a:cxnLst/>
            <a:rect l="l" t="t" r="r" b="b"/>
            <a:pathLst>
              <a:path w="8541353" h="2718054">
                <a:moveTo>
                  <a:pt x="0" y="0"/>
                </a:moveTo>
                <a:lnTo>
                  <a:pt x="8541353" y="0"/>
                </a:lnTo>
                <a:lnTo>
                  <a:pt x="8541353" y="2718054"/>
                </a:lnTo>
                <a:lnTo>
                  <a:pt x="0" y="2718054"/>
                </a:lnTo>
                <a:lnTo>
                  <a:pt x="0" y="0"/>
                </a:lnTo>
                <a:close/>
              </a:path>
            </a:pathLst>
          </a:custGeom>
          <a:blipFill>
            <a:blip r:embed="rId10">
              <a:alphaModFix amt="35000"/>
            </a:blip>
            <a:stretch>
              <a:fillRect t="-24"/>
            </a:stretch>
          </a:blipFill>
        </p:spPr>
      </p:sp>
      <p:sp>
        <p:nvSpPr>
          <p:cNvPr id="14" name="Freeform 14" descr="tmpf459uli4.png"/>
          <p:cNvSpPr/>
          <p:nvPr/>
        </p:nvSpPr>
        <p:spPr>
          <a:xfrm>
            <a:off x="13335133" y="6597377"/>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12"/>
            <a:stretch>
              <a:fillRect/>
            </a:stretch>
          </a:blipFill>
        </p:spPr>
      </p:sp>
      <p:sp>
        <p:nvSpPr>
          <p:cNvPr id="15" name="TextBox 15"/>
          <p:cNvSpPr txBox="1"/>
          <p:nvPr/>
        </p:nvSpPr>
        <p:spPr>
          <a:xfrm>
            <a:off x="806406" y="342652"/>
            <a:ext cx="8314887" cy="1614354"/>
          </a:xfrm>
          <a:prstGeom prst="rect">
            <a:avLst/>
          </a:prstGeom>
        </p:spPr>
        <p:txBody>
          <a:bodyPr lIns="0" tIns="0" rIns="0" bIns="0" rtlCol="0" anchor="t">
            <a:spAutoFit/>
          </a:bodyPr>
          <a:lstStyle/>
          <a:p>
            <a:pPr algn="l">
              <a:lnSpc>
                <a:spcPts val="6159"/>
              </a:lnSpc>
            </a:pPr>
            <a:r>
              <a:rPr lang="en-US" sz="4399">
                <a:solidFill>
                  <a:srgbClr val="202729"/>
                </a:solidFill>
                <a:latin typeface="Noto Sans"/>
                <a:ea typeface="Noto Sans"/>
                <a:cs typeface="Noto Sans"/>
                <a:sym typeface="Noto Sans"/>
              </a:rPr>
              <a:t>Conclusion</a:t>
            </a:r>
          </a:p>
          <a:p>
            <a:pPr algn="l">
              <a:lnSpc>
                <a:spcPts val="4476"/>
              </a:lnSpc>
            </a:pPr>
            <a:r>
              <a:rPr lang="en-US" sz="3197">
                <a:solidFill>
                  <a:srgbClr val="616161"/>
                </a:solidFill>
                <a:latin typeface="Noto Sans"/>
                <a:ea typeface="Noto Sans"/>
                <a:cs typeface="Noto Sans"/>
                <a:sym typeface="Noto Sans"/>
              </a:rPr>
              <a:t>Benefits of the Proposed DSL for UI Design</a:t>
            </a:r>
          </a:p>
        </p:txBody>
      </p:sp>
      <p:sp>
        <p:nvSpPr>
          <p:cNvPr id="16" name="TextBox 16"/>
          <p:cNvSpPr txBox="1"/>
          <p:nvPr/>
        </p:nvSpPr>
        <p:spPr>
          <a:xfrm>
            <a:off x="2442229" y="7532903"/>
            <a:ext cx="4501820" cy="419481"/>
          </a:xfrm>
          <a:prstGeom prst="rect">
            <a:avLst/>
          </a:prstGeom>
        </p:spPr>
        <p:txBody>
          <a:bodyPr lIns="0" tIns="0" rIns="0" bIns="0" rtlCol="0" anchor="t">
            <a:spAutoFit/>
          </a:bodyPr>
          <a:lstStyle/>
          <a:p>
            <a:pPr algn="l">
              <a:lnSpc>
                <a:spcPts val="3122"/>
              </a:lnSpc>
            </a:pPr>
            <a:r>
              <a:rPr lang="en-US" sz="2602" b="1">
                <a:solidFill>
                  <a:srgbClr val="616161"/>
                </a:solidFill>
                <a:latin typeface="Noto Sans Bold"/>
                <a:ea typeface="Noto Sans Bold"/>
                <a:cs typeface="Noto Sans Bold"/>
                <a:sym typeface="Noto Sans Bold"/>
              </a:rPr>
              <a:t>Increased Speed to Market</a:t>
            </a:r>
          </a:p>
        </p:txBody>
      </p:sp>
      <p:sp>
        <p:nvSpPr>
          <p:cNvPr id="17" name="TextBox 17"/>
          <p:cNvSpPr txBox="1"/>
          <p:nvPr/>
        </p:nvSpPr>
        <p:spPr>
          <a:xfrm>
            <a:off x="508330" y="7929620"/>
            <a:ext cx="8534076" cy="816178"/>
          </a:xfrm>
          <a:prstGeom prst="rect">
            <a:avLst/>
          </a:prstGeom>
        </p:spPr>
        <p:txBody>
          <a:bodyPr lIns="0" tIns="0" rIns="0" bIns="0" rtlCol="0" anchor="t">
            <a:spAutoFit/>
          </a:bodyPr>
          <a:lstStyle/>
          <a:p>
            <a:pPr algn="ctr">
              <a:lnSpc>
                <a:spcPts val="3122"/>
              </a:lnSpc>
            </a:pPr>
            <a:r>
              <a:rPr lang="en-US" sz="2602">
                <a:solidFill>
                  <a:srgbClr val="616161"/>
                </a:solidFill>
                <a:latin typeface="Noto Sans"/>
                <a:ea typeface="Noto Sans"/>
                <a:cs typeface="Noto Sans"/>
                <a:sym typeface="Noto Sans"/>
              </a:rPr>
              <a:t>The time saved in design and prototyping contributes to faster development cycles, ensuring quicker </a:t>
            </a:r>
          </a:p>
        </p:txBody>
      </p:sp>
      <p:sp>
        <p:nvSpPr>
          <p:cNvPr id="18" name="TextBox 18"/>
          <p:cNvSpPr txBox="1"/>
          <p:nvPr/>
        </p:nvSpPr>
        <p:spPr>
          <a:xfrm>
            <a:off x="1174318" y="8723052"/>
            <a:ext cx="7085266" cy="419481"/>
          </a:xfrm>
          <a:prstGeom prst="rect">
            <a:avLst/>
          </a:prstGeom>
        </p:spPr>
        <p:txBody>
          <a:bodyPr lIns="0" tIns="0" rIns="0" bIns="0" rtlCol="0" anchor="t">
            <a:spAutoFit/>
          </a:bodyPr>
          <a:lstStyle/>
          <a:p>
            <a:pPr algn="l">
              <a:lnSpc>
                <a:spcPts val="3122"/>
              </a:lnSpc>
            </a:pPr>
            <a:r>
              <a:rPr lang="en-US" sz="2602">
                <a:solidFill>
                  <a:srgbClr val="616161"/>
                </a:solidFill>
                <a:latin typeface="Noto Sans"/>
                <a:ea typeface="Noto Sans"/>
                <a:cs typeface="Noto Sans"/>
                <a:sym typeface="Noto Sans"/>
              </a:rPr>
              <a:t>market release of user-oriented applications.</a:t>
            </a:r>
          </a:p>
        </p:txBody>
      </p:sp>
      <p:sp>
        <p:nvSpPr>
          <p:cNvPr id="19" name="TextBox 19"/>
          <p:cNvSpPr txBox="1"/>
          <p:nvPr/>
        </p:nvSpPr>
        <p:spPr>
          <a:xfrm>
            <a:off x="2497684" y="3953046"/>
            <a:ext cx="4390930" cy="419481"/>
          </a:xfrm>
          <a:prstGeom prst="rect">
            <a:avLst/>
          </a:prstGeom>
        </p:spPr>
        <p:txBody>
          <a:bodyPr lIns="0" tIns="0" rIns="0" bIns="0" rtlCol="0" anchor="t">
            <a:spAutoFit/>
          </a:bodyPr>
          <a:lstStyle/>
          <a:p>
            <a:pPr algn="l">
              <a:lnSpc>
                <a:spcPts val="3122"/>
              </a:lnSpc>
            </a:pPr>
            <a:r>
              <a:rPr lang="en-US" sz="2602" b="1">
                <a:solidFill>
                  <a:srgbClr val="616161"/>
                </a:solidFill>
                <a:latin typeface="Noto Sans Bold"/>
                <a:ea typeface="Noto Sans Bold"/>
                <a:cs typeface="Noto Sans Bold"/>
                <a:sym typeface="Noto Sans Bold"/>
              </a:rPr>
              <a:t>Improved Communication</a:t>
            </a:r>
          </a:p>
        </p:txBody>
      </p:sp>
      <p:sp>
        <p:nvSpPr>
          <p:cNvPr id="20" name="TextBox 20"/>
          <p:cNvSpPr txBox="1"/>
          <p:nvPr/>
        </p:nvSpPr>
        <p:spPr>
          <a:xfrm>
            <a:off x="506882" y="4349782"/>
            <a:ext cx="8535772" cy="1212933"/>
          </a:xfrm>
          <a:prstGeom prst="rect">
            <a:avLst/>
          </a:prstGeom>
        </p:spPr>
        <p:txBody>
          <a:bodyPr lIns="0" tIns="0" rIns="0" bIns="0" rtlCol="0" anchor="t">
            <a:spAutoFit/>
          </a:bodyPr>
          <a:lstStyle/>
          <a:p>
            <a:pPr algn="ctr">
              <a:lnSpc>
                <a:spcPts val="3122"/>
              </a:lnSpc>
            </a:pPr>
            <a:r>
              <a:rPr lang="en-US" sz="2602">
                <a:solidFill>
                  <a:srgbClr val="616161"/>
                </a:solidFill>
                <a:latin typeface="Noto Sans"/>
                <a:ea typeface="Noto Sans"/>
                <a:cs typeface="Noto Sans"/>
                <a:sym typeface="Noto Sans"/>
              </a:rPr>
              <a:t>The DSL facilitates communication between developers, designers, and stakeholders, reducing miscommunication and ensuring accurate translation </a:t>
            </a:r>
          </a:p>
        </p:txBody>
      </p:sp>
      <p:sp>
        <p:nvSpPr>
          <p:cNvPr id="21" name="TextBox 21"/>
          <p:cNvSpPr txBox="1"/>
          <p:nvPr/>
        </p:nvSpPr>
        <p:spPr>
          <a:xfrm>
            <a:off x="1546555" y="5539950"/>
            <a:ext cx="6327838" cy="419481"/>
          </a:xfrm>
          <a:prstGeom prst="rect">
            <a:avLst/>
          </a:prstGeom>
        </p:spPr>
        <p:txBody>
          <a:bodyPr lIns="0" tIns="0" rIns="0" bIns="0" rtlCol="0" anchor="t">
            <a:spAutoFit/>
          </a:bodyPr>
          <a:lstStyle/>
          <a:p>
            <a:pPr algn="l">
              <a:lnSpc>
                <a:spcPts val="3122"/>
              </a:lnSpc>
            </a:pPr>
            <a:r>
              <a:rPr lang="en-US" sz="2602">
                <a:solidFill>
                  <a:srgbClr val="616161"/>
                </a:solidFill>
                <a:latin typeface="Noto Sans"/>
                <a:ea typeface="Noto Sans"/>
                <a:cs typeface="Noto Sans"/>
                <a:sym typeface="Noto Sans"/>
              </a:rPr>
              <a:t>of design elements into functional code.</a:t>
            </a:r>
          </a:p>
        </p:txBody>
      </p:sp>
      <p:sp>
        <p:nvSpPr>
          <p:cNvPr id="22" name="TextBox 22"/>
          <p:cNvSpPr txBox="1"/>
          <p:nvPr/>
        </p:nvSpPr>
        <p:spPr>
          <a:xfrm>
            <a:off x="11679117" y="7532903"/>
            <a:ext cx="4001929" cy="419481"/>
          </a:xfrm>
          <a:prstGeom prst="rect">
            <a:avLst/>
          </a:prstGeom>
        </p:spPr>
        <p:txBody>
          <a:bodyPr lIns="0" tIns="0" rIns="0" bIns="0" rtlCol="0" anchor="t">
            <a:spAutoFit/>
          </a:bodyPr>
          <a:lstStyle/>
          <a:p>
            <a:pPr algn="l">
              <a:lnSpc>
                <a:spcPts val="3122"/>
              </a:lnSpc>
            </a:pPr>
            <a:r>
              <a:rPr lang="en-US" sz="2602" b="1">
                <a:solidFill>
                  <a:srgbClr val="616161"/>
                </a:solidFill>
                <a:latin typeface="Noto Sans Bold"/>
                <a:ea typeface="Noto Sans Bold"/>
                <a:cs typeface="Noto Sans Bold"/>
                <a:sym typeface="Noto Sans Bold"/>
              </a:rPr>
              <a:t>Enhanced Collaboration</a:t>
            </a:r>
          </a:p>
        </p:txBody>
      </p:sp>
      <p:sp>
        <p:nvSpPr>
          <p:cNvPr id="23" name="TextBox 23"/>
          <p:cNvSpPr txBox="1"/>
          <p:nvPr/>
        </p:nvSpPr>
        <p:spPr>
          <a:xfrm>
            <a:off x="9786233" y="7929620"/>
            <a:ext cx="7947203" cy="816178"/>
          </a:xfrm>
          <a:prstGeom prst="rect">
            <a:avLst/>
          </a:prstGeom>
        </p:spPr>
        <p:txBody>
          <a:bodyPr lIns="0" tIns="0" rIns="0" bIns="0" rtlCol="0" anchor="t">
            <a:spAutoFit/>
          </a:bodyPr>
          <a:lstStyle/>
          <a:p>
            <a:pPr algn="ctr">
              <a:lnSpc>
                <a:spcPts val="3122"/>
              </a:lnSpc>
            </a:pPr>
            <a:r>
              <a:rPr lang="en-US" sz="2602">
                <a:solidFill>
                  <a:srgbClr val="616161"/>
                </a:solidFill>
                <a:latin typeface="Noto Sans"/>
                <a:ea typeface="Noto Sans"/>
                <a:cs typeface="Noto Sans"/>
                <a:sym typeface="Noto Sans"/>
              </a:rPr>
              <a:t>The DSL ensures both technical and non-technical teams can work effectively together, promoting </a:t>
            </a:r>
          </a:p>
        </p:txBody>
      </p:sp>
      <p:sp>
        <p:nvSpPr>
          <p:cNvPr id="24" name="TextBox 24"/>
          <p:cNvSpPr txBox="1"/>
          <p:nvPr/>
        </p:nvSpPr>
        <p:spPr>
          <a:xfrm>
            <a:off x="10028892" y="8723052"/>
            <a:ext cx="7366730" cy="419481"/>
          </a:xfrm>
          <a:prstGeom prst="rect">
            <a:avLst/>
          </a:prstGeom>
        </p:spPr>
        <p:txBody>
          <a:bodyPr lIns="0" tIns="0" rIns="0" bIns="0" rtlCol="0" anchor="t">
            <a:spAutoFit/>
          </a:bodyPr>
          <a:lstStyle/>
          <a:p>
            <a:pPr algn="l">
              <a:lnSpc>
                <a:spcPts val="3122"/>
              </a:lnSpc>
            </a:pPr>
            <a:r>
              <a:rPr lang="en-US" sz="2602">
                <a:solidFill>
                  <a:srgbClr val="616161"/>
                </a:solidFill>
                <a:latin typeface="Noto Sans"/>
                <a:ea typeface="Noto Sans"/>
                <a:cs typeface="Noto Sans"/>
                <a:sym typeface="Noto Sans"/>
              </a:rPr>
              <a:t>collaboration across the development lifecycle.</a:t>
            </a:r>
          </a:p>
        </p:txBody>
      </p:sp>
      <p:sp>
        <p:nvSpPr>
          <p:cNvPr id="25" name="TextBox 25"/>
          <p:cNvSpPr txBox="1"/>
          <p:nvPr/>
        </p:nvSpPr>
        <p:spPr>
          <a:xfrm>
            <a:off x="11624405" y="3952342"/>
            <a:ext cx="4114514" cy="419481"/>
          </a:xfrm>
          <a:prstGeom prst="rect">
            <a:avLst/>
          </a:prstGeom>
        </p:spPr>
        <p:txBody>
          <a:bodyPr lIns="0" tIns="0" rIns="0" bIns="0" rtlCol="0" anchor="t">
            <a:spAutoFit/>
          </a:bodyPr>
          <a:lstStyle/>
          <a:p>
            <a:pPr algn="l">
              <a:lnSpc>
                <a:spcPts val="3122"/>
              </a:lnSpc>
            </a:pPr>
            <a:r>
              <a:rPr lang="en-US" sz="2602" b="1">
                <a:solidFill>
                  <a:srgbClr val="616161"/>
                </a:solidFill>
                <a:latin typeface="Noto Sans Bold"/>
                <a:ea typeface="Noto Sans Bold"/>
                <a:cs typeface="Noto Sans Bold"/>
                <a:sym typeface="Noto Sans Bold"/>
              </a:rPr>
              <a:t>Efficiency in Prototyping</a:t>
            </a:r>
          </a:p>
        </p:txBody>
      </p:sp>
      <p:sp>
        <p:nvSpPr>
          <p:cNvPr id="26" name="TextBox 26"/>
          <p:cNvSpPr txBox="1"/>
          <p:nvPr/>
        </p:nvSpPr>
        <p:spPr>
          <a:xfrm>
            <a:off x="9469450" y="4349058"/>
            <a:ext cx="8595436" cy="816178"/>
          </a:xfrm>
          <a:prstGeom prst="rect">
            <a:avLst/>
          </a:prstGeom>
        </p:spPr>
        <p:txBody>
          <a:bodyPr lIns="0" tIns="0" rIns="0" bIns="0" rtlCol="0" anchor="t">
            <a:spAutoFit/>
          </a:bodyPr>
          <a:lstStyle/>
          <a:p>
            <a:pPr algn="ctr">
              <a:lnSpc>
                <a:spcPts val="3122"/>
              </a:lnSpc>
            </a:pPr>
            <a:r>
              <a:rPr lang="en-US" sz="2602">
                <a:solidFill>
                  <a:srgbClr val="616161"/>
                </a:solidFill>
                <a:latin typeface="Noto Sans"/>
                <a:ea typeface="Noto Sans"/>
                <a:cs typeface="Noto Sans"/>
                <a:sym typeface="Noto Sans"/>
              </a:rPr>
              <a:t>By simplifying the process of defining UI components, the DSL accelerates prototyping, making it easier to </a:t>
            </a:r>
          </a:p>
        </p:txBody>
      </p:sp>
      <p:sp>
        <p:nvSpPr>
          <p:cNvPr id="27" name="TextBox 27"/>
          <p:cNvSpPr txBox="1"/>
          <p:nvPr/>
        </p:nvSpPr>
        <p:spPr>
          <a:xfrm>
            <a:off x="10979982" y="5142490"/>
            <a:ext cx="5425440" cy="419481"/>
          </a:xfrm>
          <a:prstGeom prst="rect">
            <a:avLst/>
          </a:prstGeom>
        </p:spPr>
        <p:txBody>
          <a:bodyPr lIns="0" tIns="0" rIns="0" bIns="0" rtlCol="0" anchor="t">
            <a:spAutoFit/>
          </a:bodyPr>
          <a:lstStyle/>
          <a:p>
            <a:pPr algn="l">
              <a:lnSpc>
                <a:spcPts val="3122"/>
              </a:lnSpc>
            </a:pPr>
            <a:r>
              <a:rPr lang="en-US" sz="2602">
                <a:solidFill>
                  <a:srgbClr val="616161"/>
                </a:solidFill>
                <a:latin typeface="Noto Sans"/>
                <a:ea typeface="Noto Sans"/>
                <a:cs typeface="Noto Sans"/>
                <a:sym typeface="Noto Sans"/>
              </a:rPr>
              <a:t>create and modify designs quickly.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090842"/>
            <a:ext cx="18286552" cy="195072"/>
          </a:xfrm>
          <a:custGeom>
            <a:avLst/>
            <a:gdLst/>
            <a:ahLst/>
            <a:cxnLst/>
            <a:rect l="l" t="t" r="r" b="b"/>
            <a:pathLst>
              <a:path w="18286552" h="195072">
                <a:moveTo>
                  <a:pt x="0" y="0"/>
                </a:moveTo>
                <a:lnTo>
                  <a:pt x="18286552" y="0"/>
                </a:lnTo>
                <a:lnTo>
                  <a:pt x="18286552" y="195072"/>
                </a:lnTo>
                <a:lnTo>
                  <a:pt x="0" y="195072"/>
                </a:lnTo>
                <a:lnTo>
                  <a:pt x="0" y="0"/>
                </a:lnTo>
                <a:close/>
              </a:path>
            </a:pathLst>
          </a:custGeom>
          <a:blipFill>
            <a:blip r:embed="rId2">
              <a:alphaModFix amt="35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4">
              <a:alphaModFix amt="35000"/>
            </a:blip>
            <a:stretch>
              <a:fillRect t="-10"/>
            </a:stretch>
          </a:blipFill>
        </p:spPr>
      </p:sp>
      <p:sp>
        <p:nvSpPr>
          <p:cNvPr id="4" name="Freeform 4"/>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4">
              <a:alphaModFix amt="35000"/>
            </a:blip>
            <a:stretch>
              <a:fillRect t="-10"/>
            </a:stretch>
          </a:blipFill>
        </p:spPr>
      </p:sp>
      <p:sp>
        <p:nvSpPr>
          <p:cNvPr id="5" name="Freeform 5"/>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4">
              <a:alphaModFix amt="35000"/>
            </a:blip>
            <a:stretch>
              <a:fillRect t="-10"/>
            </a:stretch>
          </a:blipFill>
        </p:spPr>
      </p:sp>
      <p:sp>
        <p:nvSpPr>
          <p:cNvPr id="6" name="Freeform 6"/>
          <p:cNvSpPr/>
          <p:nvPr/>
        </p:nvSpPr>
        <p:spPr>
          <a:xfrm>
            <a:off x="376561" y="2983668"/>
            <a:ext cx="17532725" cy="6299302"/>
          </a:xfrm>
          <a:custGeom>
            <a:avLst/>
            <a:gdLst/>
            <a:ahLst/>
            <a:cxnLst/>
            <a:rect l="l" t="t" r="r" b="b"/>
            <a:pathLst>
              <a:path w="17532725" h="6299302">
                <a:moveTo>
                  <a:pt x="0" y="0"/>
                </a:moveTo>
                <a:lnTo>
                  <a:pt x="17532725" y="0"/>
                </a:lnTo>
                <a:lnTo>
                  <a:pt x="17532725" y="6299302"/>
                </a:lnTo>
                <a:lnTo>
                  <a:pt x="0" y="6299302"/>
                </a:lnTo>
                <a:lnTo>
                  <a:pt x="0" y="0"/>
                </a:lnTo>
                <a:close/>
              </a:path>
            </a:pathLst>
          </a:custGeom>
          <a:blipFill>
            <a:blip r:embed="rId5">
              <a:alphaModFix amt="35000"/>
            </a:blip>
            <a:stretch>
              <a:fillRect t="-10"/>
            </a:stretch>
          </a:blipFill>
        </p:spPr>
      </p:sp>
      <p:sp>
        <p:nvSpPr>
          <p:cNvPr id="7" name="Freeform 7"/>
          <p:cNvSpPr/>
          <p:nvPr/>
        </p:nvSpPr>
        <p:spPr>
          <a:xfrm>
            <a:off x="376561" y="2983649"/>
            <a:ext cx="8541353" cy="3129896"/>
          </a:xfrm>
          <a:custGeom>
            <a:avLst/>
            <a:gdLst/>
            <a:ahLst/>
            <a:cxnLst/>
            <a:rect l="l" t="t" r="r" b="b"/>
            <a:pathLst>
              <a:path w="8541353" h="3129896">
                <a:moveTo>
                  <a:pt x="0" y="0"/>
                </a:moveTo>
                <a:lnTo>
                  <a:pt x="8541354" y="0"/>
                </a:lnTo>
                <a:lnTo>
                  <a:pt x="8541354" y="3129896"/>
                </a:lnTo>
                <a:lnTo>
                  <a:pt x="0" y="3129896"/>
                </a:lnTo>
                <a:lnTo>
                  <a:pt x="0" y="0"/>
                </a:lnTo>
                <a:close/>
              </a:path>
            </a:pathLst>
          </a:custGeom>
          <a:blipFill>
            <a:blip r:embed="rId6">
              <a:alphaModFix amt="35000"/>
            </a:blip>
            <a:stretch>
              <a:fillRect t="-21"/>
            </a:stretch>
          </a:blipFill>
        </p:spPr>
      </p:sp>
      <p:sp>
        <p:nvSpPr>
          <p:cNvPr id="8" name="Freeform 8" descr="tmpwt_baqqk.png"/>
          <p:cNvSpPr/>
          <p:nvPr/>
        </p:nvSpPr>
        <p:spPr>
          <a:xfrm>
            <a:off x="4343762" y="3016815"/>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7"/>
            <a:stretch>
              <a:fillRect/>
            </a:stretch>
          </a:blipFill>
        </p:spPr>
      </p:sp>
      <p:sp>
        <p:nvSpPr>
          <p:cNvPr id="9" name="Freeform 9"/>
          <p:cNvSpPr/>
          <p:nvPr/>
        </p:nvSpPr>
        <p:spPr>
          <a:xfrm>
            <a:off x="9367933" y="2983649"/>
            <a:ext cx="8541353" cy="3129896"/>
          </a:xfrm>
          <a:custGeom>
            <a:avLst/>
            <a:gdLst/>
            <a:ahLst/>
            <a:cxnLst/>
            <a:rect l="l" t="t" r="r" b="b"/>
            <a:pathLst>
              <a:path w="8541353" h="3129896">
                <a:moveTo>
                  <a:pt x="0" y="0"/>
                </a:moveTo>
                <a:lnTo>
                  <a:pt x="8541353" y="0"/>
                </a:lnTo>
                <a:lnTo>
                  <a:pt x="8541353" y="3129896"/>
                </a:lnTo>
                <a:lnTo>
                  <a:pt x="0" y="3129896"/>
                </a:lnTo>
                <a:lnTo>
                  <a:pt x="0" y="0"/>
                </a:lnTo>
                <a:close/>
              </a:path>
            </a:pathLst>
          </a:custGeom>
          <a:blipFill>
            <a:blip r:embed="rId6">
              <a:alphaModFix amt="35000"/>
            </a:blip>
            <a:stretch>
              <a:fillRect t="-21"/>
            </a:stretch>
          </a:blipFill>
        </p:spPr>
      </p:sp>
      <p:sp>
        <p:nvSpPr>
          <p:cNvPr id="10" name="Freeform 10" descr="tmpwt_baqqk.png"/>
          <p:cNvSpPr/>
          <p:nvPr/>
        </p:nvSpPr>
        <p:spPr>
          <a:xfrm>
            <a:off x="13335133" y="3016815"/>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7"/>
            <a:stretch>
              <a:fillRect/>
            </a:stretch>
          </a:blipFill>
        </p:spPr>
      </p:sp>
      <p:sp>
        <p:nvSpPr>
          <p:cNvPr id="11" name="Freeform 11"/>
          <p:cNvSpPr/>
          <p:nvPr/>
        </p:nvSpPr>
        <p:spPr>
          <a:xfrm>
            <a:off x="376561" y="6564211"/>
            <a:ext cx="8541353" cy="2718054"/>
          </a:xfrm>
          <a:custGeom>
            <a:avLst/>
            <a:gdLst/>
            <a:ahLst/>
            <a:cxnLst/>
            <a:rect l="l" t="t" r="r" b="b"/>
            <a:pathLst>
              <a:path w="8541353" h="2718054">
                <a:moveTo>
                  <a:pt x="0" y="0"/>
                </a:moveTo>
                <a:lnTo>
                  <a:pt x="8541354" y="0"/>
                </a:lnTo>
                <a:lnTo>
                  <a:pt x="8541354" y="2718054"/>
                </a:lnTo>
                <a:lnTo>
                  <a:pt x="0" y="2718054"/>
                </a:lnTo>
                <a:lnTo>
                  <a:pt x="0" y="0"/>
                </a:lnTo>
                <a:close/>
              </a:path>
            </a:pathLst>
          </a:custGeom>
          <a:blipFill>
            <a:blip r:embed="rId8">
              <a:alphaModFix amt="35000"/>
            </a:blip>
            <a:stretch>
              <a:fillRect t="-24"/>
            </a:stretch>
          </a:blipFill>
        </p:spPr>
      </p:sp>
      <p:sp>
        <p:nvSpPr>
          <p:cNvPr id="12" name="Freeform 12" descr="tmpwt_baqqk.png"/>
          <p:cNvSpPr/>
          <p:nvPr/>
        </p:nvSpPr>
        <p:spPr>
          <a:xfrm>
            <a:off x="4343762" y="6597377"/>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7"/>
            <a:stretch>
              <a:fillRect/>
            </a:stretch>
          </a:blipFill>
        </p:spPr>
      </p:sp>
      <p:sp>
        <p:nvSpPr>
          <p:cNvPr id="13" name="Freeform 13"/>
          <p:cNvSpPr/>
          <p:nvPr/>
        </p:nvSpPr>
        <p:spPr>
          <a:xfrm>
            <a:off x="9367933" y="6564211"/>
            <a:ext cx="8541353" cy="2718054"/>
          </a:xfrm>
          <a:custGeom>
            <a:avLst/>
            <a:gdLst/>
            <a:ahLst/>
            <a:cxnLst/>
            <a:rect l="l" t="t" r="r" b="b"/>
            <a:pathLst>
              <a:path w="8541353" h="2718054">
                <a:moveTo>
                  <a:pt x="0" y="0"/>
                </a:moveTo>
                <a:lnTo>
                  <a:pt x="8541353" y="0"/>
                </a:lnTo>
                <a:lnTo>
                  <a:pt x="8541353" y="2718054"/>
                </a:lnTo>
                <a:lnTo>
                  <a:pt x="0" y="2718054"/>
                </a:lnTo>
                <a:lnTo>
                  <a:pt x="0" y="0"/>
                </a:lnTo>
                <a:close/>
              </a:path>
            </a:pathLst>
          </a:custGeom>
          <a:blipFill>
            <a:blip r:embed="rId8">
              <a:alphaModFix amt="35000"/>
            </a:blip>
            <a:stretch>
              <a:fillRect t="-24"/>
            </a:stretch>
          </a:blipFill>
        </p:spPr>
      </p:sp>
      <p:sp>
        <p:nvSpPr>
          <p:cNvPr id="14" name="Freeform 14" descr="tmpwt_baqqk.png"/>
          <p:cNvSpPr/>
          <p:nvPr/>
        </p:nvSpPr>
        <p:spPr>
          <a:xfrm>
            <a:off x="13335133" y="6597377"/>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7"/>
            <a:stretch>
              <a:fillRect/>
            </a:stretch>
          </a:blipFill>
        </p:spPr>
      </p:sp>
      <p:sp>
        <p:nvSpPr>
          <p:cNvPr id="15" name="TextBox 15"/>
          <p:cNvSpPr txBox="1"/>
          <p:nvPr/>
        </p:nvSpPr>
        <p:spPr>
          <a:xfrm>
            <a:off x="806406" y="342652"/>
            <a:ext cx="6040984" cy="1614354"/>
          </a:xfrm>
          <a:prstGeom prst="rect">
            <a:avLst/>
          </a:prstGeom>
        </p:spPr>
        <p:txBody>
          <a:bodyPr lIns="0" tIns="0" rIns="0" bIns="0" rtlCol="0" anchor="t">
            <a:spAutoFit/>
          </a:bodyPr>
          <a:lstStyle/>
          <a:p>
            <a:pPr algn="l">
              <a:lnSpc>
                <a:spcPts val="6159"/>
              </a:lnSpc>
            </a:pPr>
            <a:r>
              <a:rPr lang="en-US" sz="4399">
                <a:solidFill>
                  <a:srgbClr val="202729"/>
                </a:solidFill>
                <a:latin typeface="Noto Sans"/>
                <a:ea typeface="Noto Sans"/>
                <a:cs typeface="Noto Sans"/>
                <a:sym typeface="Noto Sans"/>
              </a:rPr>
              <a:t>References</a:t>
            </a:r>
          </a:p>
          <a:p>
            <a:pPr algn="l">
              <a:lnSpc>
                <a:spcPts val="4476"/>
              </a:lnSpc>
            </a:pPr>
            <a:r>
              <a:rPr lang="en-US" sz="3197">
                <a:solidFill>
                  <a:srgbClr val="616161"/>
                </a:solidFill>
                <a:latin typeface="Noto Sans"/>
                <a:ea typeface="Noto Sans"/>
                <a:cs typeface="Noto Sans"/>
                <a:sym typeface="Noto Sans"/>
              </a:rPr>
              <a:t>Relevant sources and materials</a:t>
            </a:r>
          </a:p>
        </p:txBody>
      </p:sp>
      <p:sp>
        <p:nvSpPr>
          <p:cNvPr id="16" name="TextBox 16"/>
          <p:cNvSpPr txBox="1"/>
          <p:nvPr/>
        </p:nvSpPr>
        <p:spPr>
          <a:xfrm>
            <a:off x="1785595" y="7532903"/>
            <a:ext cx="5841759" cy="816216"/>
          </a:xfrm>
          <a:prstGeom prst="rect">
            <a:avLst/>
          </a:prstGeom>
        </p:spPr>
        <p:txBody>
          <a:bodyPr lIns="0" tIns="0" rIns="0" bIns="0" rtlCol="0" anchor="t">
            <a:spAutoFit/>
          </a:bodyPr>
          <a:lstStyle/>
          <a:p>
            <a:pPr algn="ctr">
              <a:lnSpc>
                <a:spcPts val="3122"/>
              </a:lnSpc>
            </a:pPr>
            <a:r>
              <a:rPr lang="en-US" sz="2602" b="1">
                <a:solidFill>
                  <a:srgbClr val="616161"/>
                </a:solidFill>
                <a:latin typeface="Noto Sans Bold"/>
                <a:ea typeface="Noto Sans Bold"/>
                <a:cs typeface="Noto Sans Bold"/>
                <a:sym typeface="Noto Sans Bold"/>
              </a:rPr>
              <a:t>3. Webflow. Visual Web Design Tool </a:t>
            </a:r>
            <a:r>
              <a:rPr lang="en-US" sz="2602">
                <a:solidFill>
                  <a:srgbClr val="616161"/>
                </a:solidFill>
                <a:latin typeface="Noto Sans"/>
                <a:ea typeface="Noto Sans"/>
                <a:cs typeface="Noto Sans"/>
                <a:sym typeface="Noto Sans"/>
              </a:rPr>
              <a:t>https://www.webflow.com/</a:t>
            </a:r>
          </a:p>
        </p:txBody>
      </p:sp>
      <p:sp>
        <p:nvSpPr>
          <p:cNvPr id="17" name="TextBox 17"/>
          <p:cNvSpPr txBox="1"/>
          <p:nvPr/>
        </p:nvSpPr>
        <p:spPr>
          <a:xfrm>
            <a:off x="617049" y="3953046"/>
            <a:ext cx="8312620" cy="419481"/>
          </a:xfrm>
          <a:prstGeom prst="rect">
            <a:avLst/>
          </a:prstGeom>
        </p:spPr>
        <p:txBody>
          <a:bodyPr lIns="0" tIns="0" rIns="0" bIns="0" rtlCol="0" anchor="t">
            <a:spAutoFit/>
          </a:bodyPr>
          <a:lstStyle/>
          <a:p>
            <a:pPr algn="l">
              <a:lnSpc>
                <a:spcPts val="3122"/>
              </a:lnSpc>
            </a:pPr>
            <a:r>
              <a:rPr lang="en-US" sz="2602" b="1">
                <a:solidFill>
                  <a:srgbClr val="616161"/>
                </a:solidFill>
                <a:latin typeface="Noto Sans Bold"/>
                <a:ea typeface="Noto Sans Bold"/>
                <a:cs typeface="Noto Sans Bold"/>
                <a:sym typeface="Noto Sans Bold"/>
              </a:rPr>
              <a:t>1. A Domain-Specific Language for User Interface </a:t>
            </a:r>
          </a:p>
        </p:txBody>
      </p:sp>
      <p:sp>
        <p:nvSpPr>
          <p:cNvPr id="18" name="TextBox 18"/>
          <p:cNvSpPr txBox="1"/>
          <p:nvPr/>
        </p:nvSpPr>
        <p:spPr>
          <a:xfrm>
            <a:off x="4083844" y="4349782"/>
            <a:ext cx="1151839" cy="419481"/>
          </a:xfrm>
          <a:prstGeom prst="rect">
            <a:avLst/>
          </a:prstGeom>
        </p:spPr>
        <p:txBody>
          <a:bodyPr lIns="0" tIns="0" rIns="0" bIns="0" rtlCol="0" anchor="t">
            <a:spAutoFit/>
          </a:bodyPr>
          <a:lstStyle/>
          <a:p>
            <a:pPr algn="l">
              <a:lnSpc>
                <a:spcPts val="3122"/>
              </a:lnSpc>
            </a:pPr>
            <a:r>
              <a:rPr lang="en-US" sz="2602" b="1">
                <a:solidFill>
                  <a:srgbClr val="616161"/>
                </a:solidFill>
                <a:latin typeface="Noto Sans Bold"/>
                <a:ea typeface="Noto Sans Bold"/>
                <a:cs typeface="Noto Sans Bold"/>
                <a:sym typeface="Noto Sans Bold"/>
              </a:rPr>
              <a:t>Design</a:t>
            </a:r>
          </a:p>
        </p:txBody>
      </p:sp>
      <p:sp>
        <p:nvSpPr>
          <p:cNvPr id="19" name="TextBox 19"/>
          <p:cNvSpPr txBox="1"/>
          <p:nvPr/>
        </p:nvSpPr>
        <p:spPr>
          <a:xfrm>
            <a:off x="717118" y="4746498"/>
            <a:ext cx="8106994" cy="816216"/>
          </a:xfrm>
          <a:prstGeom prst="rect">
            <a:avLst/>
          </a:prstGeom>
        </p:spPr>
        <p:txBody>
          <a:bodyPr lIns="0" tIns="0" rIns="0" bIns="0" rtlCol="0" anchor="t">
            <a:spAutoFit/>
          </a:bodyPr>
          <a:lstStyle/>
          <a:p>
            <a:pPr algn="ctr">
              <a:lnSpc>
                <a:spcPts val="3122"/>
              </a:lnSpc>
            </a:pPr>
            <a:r>
              <a:rPr lang="en-US" sz="2602">
                <a:solidFill>
                  <a:srgbClr val="616161"/>
                </a:solidFill>
                <a:latin typeface="Noto Sans"/>
                <a:ea typeface="Noto Sans"/>
                <a:cs typeface="Noto Sans"/>
                <a:sym typeface="Noto Sans"/>
              </a:rPr>
              <a:t>In Proceedings of the 2010 IEEE International Conference on Software Engineering (pp. 321-330). </a:t>
            </a:r>
          </a:p>
        </p:txBody>
      </p:sp>
      <p:sp>
        <p:nvSpPr>
          <p:cNvPr id="20" name="TextBox 20"/>
          <p:cNvSpPr txBox="1"/>
          <p:nvPr/>
        </p:nvSpPr>
        <p:spPr>
          <a:xfrm>
            <a:off x="4273201" y="5539950"/>
            <a:ext cx="765524" cy="419481"/>
          </a:xfrm>
          <a:prstGeom prst="rect">
            <a:avLst/>
          </a:prstGeom>
        </p:spPr>
        <p:txBody>
          <a:bodyPr lIns="0" tIns="0" rIns="0" bIns="0" rtlCol="0" anchor="t">
            <a:spAutoFit/>
          </a:bodyPr>
          <a:lstStyle/>
          <a:p>
            <a:pPr algn="l">
              <a:lnSpc>
                <a:spcPts val="3122"/>
              </a:lnSpc>
            </a:pPr>
            <a:r>
              <a:rPr lang="en-US" sz="2602">
                <a:solidFill>
                  <a:srgbClr val="616161"/>
                </a:solidFill>
                <a:latin typeface="Noto Sans"/>
                <a:ea typeface="Noto Sans"/>
                <a:cs typeface="Noto Sans"/>
                <a:sym typeface="Noto Sans"/>
              </a:rPr>
              <a:t>IEEE.</a:t>
            </a:r>
          </a:p>
        </p:txBody>
      </p:sp>
      <p:sp>
        <p:nvSpPr>
          <p:cNvPr id="21" name="TextBox 21"/>
          <p:cNvSpPr txBox="1"/>
          <p:nvPr/>
        </p:nvSpPr>
        <p:spPr>
          <a:xfrm>
            <a:off x="10139763" y="3953046"/>
            <a:ext cx="7229208" cy="419481"/>
          </a:xfrm>
          <a:prstGeom prst="rect">
            <a:avLst/>
          </a:prstGeom>
        </p:spPr>
        <p:txBody>
          <a:bodyPr lIns="0" tIns="0" rIns="0" bIns="0" rtlCol="0" anchor="t">
            <a:spAutoFit/>
          </a:bodyPr>
          <a:lstStyle/>
          <a:p>
            <a:pPr algn="l">
              <a:lnSpc>
                <a:spcPts val="3122"/>
              </a:lnSpc>
            </a:pPr>
            <a:r>
              <a:rPr lang="en-US" sz="2602" b="1">
                <a:solidFill>
                  <a:srgbClr val="616161"/>
                </a:solidFill>
                <a:latin typeface="Noto Sans Bold"/>
                <a:ea typeface="Noto Sans Bold"/>
                <a:cs typeface="Noto Sans Bold"/>
                <a:sym typeface="Noto Sans Bold"/>
              </a:rPr>
              <a:t>2. Facebook. React: A JavaScript Library for </a:t>
            </a:r>
          </a:p>
        </p:txBody>
      </p:sp>
      <p:sp>
        <p:nvSpPr>
          <p:cNvPr id="22" name="TextBox 22"/>
          <p:cNvSpPr txBox="1"/>
          <p:nvPr/>
        </p:nvSpPr>
        <p:spPr>
          <a:xfrm>
            <a:off x="11644560" y="4349782"/>
            <a:ext cx="4071366" cy="816216"/>
          </a:xfrm>
          <a:prstGeom prst="rect">
            <a:avLst/>
          </a:prstGeom>
        </p:spPr>
        <p:txBody>
          <a:bodyPr lIns="0" tIns="0" rIns="0" bIns="0" rtlCol="0" anchor="t">
            <a:spAutoFit/>
          </a:bodyPr>
          <a:lstStyle/>
          <a:p>
            <a:pPr algn="ctr">
              <a:lnSpc>
                <a:spcPts val="3122"/>
              </a:lnSpc>
            </a:pPr>
            <a:r>
              <a:rPr lang="en-US" sz="2602" b="1">
                <a:solidFill>
                  <a:srgbClr val="616161"/>
                </a:solidFill>
                <a:latin typeface="Noto Sans Bold"/>
                <a:ea typeface="Noto Sans Bold"/>
                <a:cs typeface="Noto Sans Bold"/>
                <a:sym typeface="Noto Sans Bold"/>
              </a:rPr>
              <a:t>Building User Interfaces </a:t>
            </a:r>
            <a:r>
              <a:rPr lang="en-US" sz="2602">
                <a:solidFill>
                  <a:srgbClr val="616161"/>
                </a:solidFill>
                <a:latin typeface="Noto Sans"/>
                <a:ea typeface="Noto Sans"/>
                <a:cs typeface="Noto Sans"/>
                <a:sym typeface="Noto Sans"/>
              </a:rPr>
              <a:t>https://react.dev/</a:t>
            </a:r>
          </a:p>
        </p:txBody>
      </p:sp>
      <p:sp>
        <p:nvSpPr>
          <p:cNvPr id="23" name="TextBox 23"/>
          <p:cNvSpPr txBox="1"/>
          <p:nvPr/>
        </p:nvSpPr>
        <p:spPr>
          <a:xfrm>
            <a:off x="9704165" y="7532903"/>
            <a:ext cx="8119129" cy="419481"/>
          </a:xfrm>
          <a:prstGeom prst="rect">
            <a:avLst/>
          </a:prstGeom>
        </p:spPr>
        <p:txBody>
          <a:bodyPr lIns="0" tIns="0" rIns="0" bIns="0" rtlCol="0" anchor="t">
            <a:spAutoFit/>
          </a:bodyPr>
          <a:lstStyle/>
          <a:p>
            <a:pPr algn="l">
              <a:lnSpc>
                <a:spcPts val="3122"/>
              </a:lnSpc>
            </a:pPr>
            <a:r>
              <a:rPr lang="en-US" sz="2602" b="1">
                <a:solidFill>
                  <a:srgbClr val="616161"/>
                </a:solidFill>
                <a:latin typeface="Noto Sans Bold"/>
                <a:ea typeface="Noto Sans Bold"/>
                <a:cs typeface="Noto Sans Bold"/>
                <a:sym typeface="Noto Sans Bold"/>
              </a:rPr>
              <a:t>4. Domain Specific Language for Smart Contract </a:t>
            </a:r>
          </a:p>
        </p:txBody>
      </p:sp>
      <p:sp>
        <p:nvSpPr>
          <p:cNvPr id="24" name="TextBox 24"/>
          <p:cNvSpPr txBox="1"/>
          <p:nvPr/>
        </p:nvSpPr>
        <p:spPr>
          <a:xfrm>
            <a:off x="12537357" y="7929620"/>
            <a:ext cx="2249729" cy="419481"/>
          </a:xfrm>
          <a:prstGeom prst="rect">
            <a:avLst/>
          </a:prstGeom>
        </p:spPr>
        <p:txBody>
          <a:bodyPr lIns="0" tIns="0" rIns="0" bIns="0" rtlCol="0" anchor="t">
            <a:spAutoFit/>
          </a:bodyPr>
          <a:lstStyle/>
          <a:p>
            <a:pPr algn="l">
              <a:lnSpc>
                <a:spcPts val="3122"/>
              </a:lnSpc>
            </a:pPr>
            <a:r>
              <a:rPr lang="en-US" sz="2602" b="1">
                <a:solidFill>
                  <a:srgbClr val="616161"/>
                </a:solidFill>
                <a:latin typeface="Noto Sans Bold"/>
                <a:ea typeface="Noto Sans Bold"/>
                <a:cs typeface="Noto Sans Bold"/>
                <a:sym typeface="Noto Sans Bold"/>
              </a:rPr>
              <a:t>Development</a:t>
            </a:r>
          </a:p>
        </p:txBody>
      </p:sp>
      <p:sp>
        <p:nvSpPr>
          <p:cNvPr id="25" name="TextBox 25"/>
          <p:cNvSpPr txBox="1"/>
          <p:nvPr/>
        </p:nvSpPr>
        <p:spPr>
          <a:xfrm>
            <a:off x="10110959" y="8326317"/>
            <a:ext cx="7286854" cy="419481"/>
          </a:xfrm>
          <a:prstGeom prst="rect">
            <a:avLst/>
          </a:prstGeom>
        </p:spPr>
        <p:txBody>
          <a:bodyPr lIns="0" tIns="0" rIns="0" bIns="0" rtlCol="0" anchor="t">
            <a:spAutoFit/>
          </a:bodyPr>
          <a:lstStyle/>
          <a:p>
            <a:pPr algn="l">
              <a:lnSpc>
                <a:spcPts val="3122"/>
              </a:lnSpc>
            </a:pPr>
            <a:r>
              <a:rPr lang="en-US" sz="2602">
                <a:solidFill>
                  <a:srgbClr val="616161"/>
                </a:solidFill>
                <a:latin typeface="Noto Sans"/>
                <a:ea typeface="Noto Sans"/>
                <a:cs typeface="Noto Sans"/>
                <a:sym typeface="Noto Sans"/>
              </a:rPr>
              <a:t>Domain Specific Language for Smart Contract </a:t>
            </a:r>
          </a:p>
        </p:txBody>
      </p:sp>
      <p:sp>
        <p:nvSpPr>
          <p:cNvPr id="26" name="TextBox 26"/>
          <p:cNvSpPr txBox="1"/>
          <p:nvPr/>
        </p:nvSpPr>
        <p:spPr>
          <a:xfrm>
            <a:off x="12556788" y="8723052"/>
            <a:ext cx="2208600" cy="419481"/>
          </a:xfrm>
          <a:prstGeom prst="rect">
            <a:avLst/>
          </a:prstGeom>
        </p:spPr>
        <p:txBody>
          <a:bodyPr lIns="0" tIns="0" rIns="0" bIns="0" rtlCol="0" anchor="t">
            <a:spAutoFit/>
          </a:bodyPr>
          <a:lstStyle/>
          <a:p>
            <a:pPr algn="l">
              <a:lnSpc>
                <a:spcPts val="3122"/>
              </a:lnSpc>
            </a:pPr>
            <a:r>
              <a:rPr lang="en-US" sz="2602">
                <a:solidFill>
                  <a:srgbClr val="616161"/>
                </a:solidFill>
                <a:latin typeface="Noto Sans"/>
                <a:ea typeface="Noto Sans"/>
                <a:cs typeface="Noto Sans"/>
                <a:sym typeface="Noto Sans"/>
              </a:rPr>
              <a:t>Development.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090842"/>
            <a:ext cx="18286552" cy="195072"/>
          </a:xfrm>
          <a:custGeom>
            <a:avLst/>
            <a:gdLst/>
            <a:ahLst/>
            <a:cxnLst/>
            <a:rect l="l" t="t" r="r" b="b"/>
            <a:pathLst>
              <a:path w="18286552" h="195072">
                <a:moveTo>
                  <a:pt x="0" y="0"/>
                </a:moveTo>
                <a:lnTo>
                  <a:pt x="18286552" y="0"/>
                </a:lnTo>
                <a:lnTo>
                  <a:pt x="18286552" y="195072"/>
                </a:lnTo>
                <a:lnTo>
                  <a:pt x="0" y="195072"/>
                </a:lnTo>
                <a:lnTo>
                  <a:pt x="0" y="0"/>
                </a:lnTo>
                <a:close/>
              </a:path>
            </a:pathLst>
          </a:custGeom>
          <a:blipFill>
            <a:blip r:embed="rId2">
              <a:alphaModFix amt="35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4">
              <a:alphaModFix amt="35000"/>
            </a:blip>
            <a:stretch>
              <a:fillRect t="-10"/>
            </a:stretch>
          </a:blipFill>
        </p:spPr>
      </p:sp>
      <p:sp>
        <p:nvSpPr>
          <p:cNvPr id="4" name="Freeform 4"/>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4">
              <a:alphaModFix amt="35000"/>
            </a:blip>
            <a:stretch>
              <a:fillRect t="-10"/>
            </a:stretch>
          </a:blipFill>
        </p:spPr>
      </p:sp>
      <p:sp>
        <p:nvSpPr>
          <p:cNvPr id="5" name="Freeform 5"/>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4">
              <a:alphaModFix amt="35000"/>
            </a:blip>
            <a:stretch>
              <a:fillRect t="-10"/>
            </a:stretch>
          </a:blipFill>
        </p:spPr>
      </p:sp>
      <p:sp>
        <p:nvSpPr>
          <p:cNvPr id="6" name="Freeform 6"/>
          <p:cNvSpPr/>
          <p:nvPr/>
        </p:nvSpPr>
        <p:spPr>
          <a:xfrm>
            <a:off x="376561" y="2983668"/>
            <a:ext cx="17532725" cy="1895780"/>
          </a:xfrm>
          <a:custGeom>
            <a:avLst/>
            <a:gdLst/>
            <a:ahLst/>
            <a:cxnLst/>
            <a:rect l="l" t="t" r="r" b="b"/>
            <a:pathLst>
              <a:path w="17532725" h="1895780">
                <a:moveTo>
                  <a:pt x="0" y="0"/>
                </a:moveTo>
                <a:lnTo>
                  <a:pt x="17532725" y="0"/>
                </a:lnTo>
                <a:lnTo>
                  <a:pt x="17532725" y="1895780"/>
                </a:lnTo>
                <a:lnTo>
                  <a:pt x="0" y="1895780"/>
                </a:lnTo>
                <a:lnTo>
                  <a:pt x="0" y="0"/>
                </a:lnTo>
                <a:close/>
              </a:path>
            </a:pathLst>
          </a:custGeom>
          <a:blipFill>
            <a:blip r:embed="rId5">
              <a:alphaModFix amt="35000"/>
            </a:blip>
            <a:stretch>
              <a:fillRect t="-37"/>
            </a:stretch>
          </a:blipFill>
        </p:spPr>
      </p:sp>
      <p:sp>
        <p:nvSpPr>
          <p:cNvPr id="7" name="Freeform 7"/>
          <p:cNvSpPr/>
          <p:nvPr/>
        </p:nvSpPr>
        <p:spPr>
          <a:xfrm>
            <a:off x="376561" y="2983668"/>
            <a:ext cx="8541353" cy="1895780"/>
          </a:xfrm>
          <a:custGeom>
            <a:avLst/>
            <a:gdLst/>
            <a:ahLst/>
            <a:cxnLst/>
            <a:rect l="l" t="t" r="r" b="b"/>
            <a:pathLst>
              <a:path w="8541353" h="1895780">
                <a:moveTo>
                  <a:pt x="0" y="0"/>
                </a:moveTo>
                <a:lnTo>
                  <a:pt x="8541354" y="0"/>
                </a:lnTo>
                <a:lnTo>
                  <a:pt x="8541354" y="1895780"/>
                </a:lnTo>
                <a:lnTo>
                  <a:pt x="0" y="1895780"/>
                </a:lnTo>
                <a:lnTo>
                  <a:pt x="0" y="0"/>
                </a:lnTo>
                <a:close/>
              </a:path>
            </a:pathLst>
          </a:custGeom>
          <a:blipFill>
            <a:blip r:embed="rId6">
              <a:alphaModFix amt="35000"/>
            </a:blip>
            <a:stretch>
              <a:fillRect t="-37"/>
            </a:stretch>
          </a:blipFill>
        </p:spPr>
      </p:sp>
      <p:sp>
        <p:nvSpPr>
          <p:cNvPr id="8" name="Freeform 8" descr="tmpglvhgq8m.png"/>
          <p:cNvSpPr/>
          <p:nvPr/>
        </p:nvSpPr>
        <p:spPr>
          <a:xfrm>
            <a:off x="4343762" y="3016815"/>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7"/>
            <a:stretch>
              <a:fillRect/>
            </a:stretch>
          </a:blipFill>
        </p:spPr>
      </p:sp>
      <p:sp>
        <p:nvSpPr>
          <p:cNvPr id="9" name="Freeform 9"/>
          <p:cNvSpPr/>
          <p:nvPr/>
        </p:nvSpPr>
        <p:spPr>
          <a:xfrm>
            <a:off x="9367933" y="2983668"/>
            <a:ext cx="8541353" cy="1895780"/>
          </a:xfrm>
          <a:custGeom>
            <a:avLst/>
            <a:gdLst/>
            <a:ahLst/>
            <a:cxnLst/>
            <a:rect l="l" t="t" r="r" b="b"/>
            <a:pathLst>
              <a:path w="8541353" h="1895780">
                <a:moveTo>
                  <a:pt x="0" y="0"/>
                </a:moveTo>
                <a:lnTo>
                  <a:pt x="8541353" y="0"/>
                </a:lnTo>
                <a:lnTo>
                  <a:pt x="8541353" y="1895780"/>
                </a:lnTo>
                <a:lnTo>
                  <a:pt x="0" y="1895780"/>
                </a:lnTo>
                <a:lnTo>
                  <a:pt x="0" y="0"/>
                </a:lnTo>
                <a:close/>
              </a:path>
            </a:pathLst>
          </a:custGeom>
          <a:blipFill>
            <a:blip r:embed="rId6">
              <a:alphaModFix amt="35000"/>
            </a:blip>
            <a:stretch>
              <a:fillRect t="-37"/>
            </a:stretch>
          </a:blipFill>
        </p:spPr>
      </p:sp>
      <p:sp>
        <p:nvSpPr>
          <p:cNvPr id="10" name="Freeform 10" descr="tmp5dbf66w2.png"/>
          <p:cNvSpPr/>
          <p:nvPr/>
        </p:nvSpPr>
        <p:spPr>
          <a:xfrm>
            <a:off x="13335133" y="3016815"/>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8"/>
            <a:stretch>
              <a:fillRect/>
            </a:stretch>
          </a:blipFill>
        </p:spPr>
      </p:sp>
      <p:sp>
        <p:nvSpPr>
          <p:cNvPr id="11" name="TextBox 11"/>
          <p:cNvSpPr txBox="1"/>
          <p:nvPr/>
        </p:nvSpPr>
        <p:spPr>
          <a:xfrm>
            <a:off x="806406" y="342652"/>
            <a:ext cx="5676900" cy="1614354"/>
          </a:xfrm>
          <a:prstGeom prst="rect">
            <a:avLst/>
          </a:prstGeom>
        </p:spPr>
        <p:txBody>
          <a:bodyPr lIns="0" tIns="0" rIns="0" bIns="0" rtlCol="0" anchor="t">
            <a:spAutoFit/>
          </a:bodyPr>
          <a:lstStyle/>
          <a:p>
            <a:pPr algn="l">
              <a:lnSpc>
                <a:spcPts val="6159"/>
              </a:lnSpc>
            </a:pPr>
            <a:r>
              <a:rPr lang="en-US" sz="4399">
                <a:solidFill>
                  <a:srgbClr val="202729"/>
                </a:solidFill>
                <a:latin typeface="Noto Sans"/>
                <a:ea typeface="Noto Sans"/>
                <a:cs typeface="Noto Sans"/>
                <a:sym typeface="Noto Sans"/>
              </a:rPr>
              <a:t>Any Questions?</a:t>
            </a:r>
          </a:p>
          <a:p>
            <a:pPr algn="l">
              <a:lnSpc>
                <a:spcPts val="4476"/>
              </a:lnSpc>
            </a:pPr>
            <a:r>
              <a:rPr lang="en-US" sz="3197">
                <a:solidFill>
                  <a:srgbClr val="616161"/>
                </a:solidFill>
                <a:latin typeface="Noto Sans"/>
                <a:ea typeface="Noto Sans"/>
                <a:cs typeface="Noto Sans"/>
                <a:sym typeface="Noto Sans"/>
              </a:rPr>
              <a:t>Thank you for your attention!</a:t>
            </a:r>
          </a:p>
        </p:txBody>
      </p:sp>
      <p:sp>
        <p:nvSpPr>
          <p:cNvPr id="12" name="TextBox 12"/>
          <p:cNvSpPr txBox="1"/>
          <p:nvPr/>
        </p:nvSpPr>
        <p:spPr>
          <a:xfrm>
            <a:off x="1092251" y="3952342"/>
            <a:ext cx="7254488" cy="771525"/>
          </a:xfrm>
          <a:prstGeom prst="rect">
            <a:avLst/>
          </a:prstGeom>
        </p:spPr>
        <p:txBody>
          <a:bodyPr lIns="0" tIns="0" rIns="0" bIns="0" rtlCol="0" anchor="t">
            <a:spAutoFit/>
          </a:bodyPr>
          <a:lstStyle/>
          <a:p>
            <a:pPr algn="ctr">
              <a:lnSpc>
                <a:spcPts val="3122"/>
              </a:lnSpc>
            </a:pPr>
            <a:r>
              <a:rPr lang="en-US" sz="2602" b="1">
                <a:solidFill>
                  <a:srgbClr val="616161"/>
                </a:solidFill>
                <a:latin typeface="Noto Sans Bold"/>
                <a:ea typeface="Noto Sans Bold"/>
                <a:cs typeface="Noto Sans Bold"/>
                <a:sym typeface="Noto Sans Bold"/>
              </a:rPr>
              <a:t>Got Questions? </a:t>
            </a:r>
          </a:p>
          <a:p>
            <a:pPr algn="ctr">
              <a:lnSpc>
                <a:spcPts val="3122"/>
              </a:lnSpc>
            </a:pPr>
            <a:r>
              <a:rPr lang="en-US" sz="2602" b="1">
                <a:solidFill>
                  <a:srgbClr val="616161"/>
                </a:solidFill>
                <a:latin typeface="Noto Sans Bold"/>
                <a:ea typeface="Noto Sans Bold"/>
                <a:cs typeface="Noto Sans Bold"/>
                <a:sym typeface="Noto Sans Bold"/>
              </a:rPr>
              <a:t>I’m</a:t>
            </a:r>
            <a:r>
              <a:rPr lang="en-US" sz="2602">
                <a:solidFill>
                  <a:srgbClr val="616161"/>
                </a:solidFill>
                <a:latin typeface="Noto Sans"/>
                <a:ea typeface="Noto Sans"/>
                <a:cs typeface="Noto Sans"/>
                <a:sym typeface="Noto Sans"/>
              </a:rPr>
              <a:t> happy to answer and clarify any doubts.</a:t>
            </a:r>
          </a:p>
        </p:txBody>
      </p:sp>
      <p:sp>
        <p:nvSpPr>
          <p:cNvPr id="13" name="TextBox 13"/>
          <p:cNvSpPr txBox="1"/>
          <p:nvPr/>
        </p:nvSpPr>
        <p:spPr>
          <a:xfrm>
            <a:off x="9859670" y="3952342"/>
            <a:ext cx="7713269" cy="771525"/>
          </a:xfrm>
          <a:prstGeom prst="rect">
            <a:avLst/>
          </a:prstGeom>
        </p:spPr>
        <p:txBody>
          <a:bodyPr lIns="0" tIns="0" rIns="0" bIns="0" rtlCol="0" anchor="t">
            <a:spAutoFit/>
          </a:bodyPr>
          <a:lstStyle/>
          <a:p>
            <a:pPr algn="ctr">
              <a:lnSpc>
                <a:spcPts val="3122"/>
              </a:lnSpc>
            </a:pPr>
            <a:r>
              <a:rPr lang="en-US" sz="2602" b="1">
                <a:solidFill>
                  <a:srgbClr val="616161"/>
                </a:solidFill>
                <a:latin typeface="Noto Sans Bold"/>
                <a:ea typeface="Noto Sans Bold"/>
                <a:cs typeface="Noto Sans Bold"/>
                <a:sym typeface="Noto Sans Bold"/>
              </a:rPr>
              <a:t>Thank You! </a:t>
            </a:r>
          </a:p>
          <a:p>
            <a:pPr algn="ctr">
              <a:lnSpc>
                <a:spcPts val="3122"/>
              </a:lnSpc>
            </a:pPr>
            <a:r>
              <a:rPr lang="en-US" sz="2602">
                <a:solidFill>
                  <a:srgbClr val="616161"/>
                </a:solidFill>
                <a:latin typeface="Noto Sans"/>
                <a:ea typeface="Noto Sans"/>
                <a:cs typeface="Noto Sans"/>
                <a:sym typeface="Noto Sans"/>
              </a:rPr>
              <a:t>I appreciate your time and engagement today.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090842"/>
            <a:ext cx="18286552" cy="195072"/>
          </a:xfrm>
          <a:custGeom>
            <a:avLst/>
            <a:gdLst/>
            <a:ahLst/>
            <a:cxnLst/>
            <a:rect l="l" t="t" r="r" b="b"/>
            <a:pathLst>
              <a:path w="18286552" h="195072">
                <a:moveTo>
                  <a:pt x="0" y="0"/>
                </a:moveTo>
                <a:lnTo>
                  <a:pt x="18286552" y="0"/>
                </a:lnTo>
                <a:lnTo>
                  <a:pt x="18286552" y="195072"/>
                </a:lnTo>
                <a:lnTo>
                  <a:pt x="0" y="195072"/>
                </a:lnTo>
                <a:lnTo>
                  <a:pt x="0" y="0"/>
                </a:lnTo>
                <a:close/>
              </a:path>
            </a:pathLst>
          </a:custGeom>
          <a:blipFill>
            <a:blip r:embed="rId3">
              <a:alphaModFix amt="35000"/>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5">
              <a:alphaModFix amt="35000"/>
            </a:blip>
            <a:stretch>
              <a:fillRect t="-10"/>
            </a:stretch>
          </a:blipFill>
        </p:spPr>
      </p:sp>
      <p:sp>
        <p:nvSpPr>
          <p:cNvPr id="4" name="Freeform 4"/>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5">
              <a:alphaModFix amt="35000"/>
            </a:blip>
            <a:stretch>
              <a:fillRect t="-10"/>
            </a:stretch>
          </a:blipFill>
        </p:spPr>
      </p:sp>
      <p:sp>
        <p:nvSpPr>
          <p:cNvPr id="5" name="Freeform 5"/>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5">
              <a:alphaModFix amt="35000"/>
            </a:blip>
            <a:stretch>
              <a:fillRect t="-10"/>
            </a:stretch>
          </a:blipFill>
        </p:spPr>
      </p:sp>
      <p:sp>
        <p:nvSpPr>
          <p:cNvPr id="6" name="Freeform 6"/>
          <p:cNvSpPr/>
          <p:nvPr/>
        </p:nvSpPr>
        <p:spPr>
          <a:xfrm>
            <a:off x="376561" y="2983668"/>
            <a:ext cx="17532725" cy="3952094"/>
          </a:xfrm>
          <a:custGeom>
            <a:avLst/>
            <a:gdLst/>
            <a:ahLst/>
            <a:cxnLst/>
            <a:rect l="l" t="t" r="r" b="b"/>
            <a:pathLst>
              <a:path w="17532725" h="3952094">
                <a:moveTo>
                  <a:pt x="0" y="0"/>
                </a:moveTo>
                <a:lnTo>
                  <a:pt x="17532725" y="0"/>
                </a:lnTo>
                <a:lnTo>
                  <a:pt x="17532725" y="3952094"/>
                </a:lnTo>
                <a:lnTo>
                  <a:pt x="0" y="3952094"/>
                </a:lnTo>
                <a:lnTo>
                  <a:pt x="0" y="0"/>
                </a:lnTo>
                <a:close/>
              </a:path>
            </a:pathLst>
          </a:custGeom>
          <a:blipFill>
            <a:blip r:embed="rId6">
              <a:alphaModFix amt="35000"/>
            </a:blip>
            <a:stretch>
              <a:fillRect t="-17"/>
            </a:stretch>
          </a:blipFill>
        </p:spPr>
      </p:sp>
      <p:sp>
        <p:nvSpPr>
          <p:cNvPr id="7" name="Freeform 7"/>
          <p:cNvSpPr/>
          <p:nvPr/>
        </p:nvSpPr>
        <p:spPr>
          <a:xfrm>
            <a:off x="377285" y="2983668"/>
            <a:ext cx="5544007" cy="3952094"/>
          </a:xfrm>
          <a:custGeom>
            <a:avLst/>
            <a:gdLst/>
            <a:ahLst/>
            <a:cxnLst/>
            <a:rect l="l" t="t" r="r" b="b"/>
            <a:pathLst>
              <a:path w="5544007" h="3952094">
                <a:moveTo>
                  <a:pt x="0" y="0"/>
                </a:moveTo>
                <a:lnTo>
                  <a:pt x="5544007" y="0"/>
                </a:lnTo>
                <a:lnTo>
                  <a:pt x="5544007" y="3952094"/>
                </a:lnTo>
                <a:lnTo>
                  <a:pt x="0" y="3952094"/>
                </a:lnTo>
                <a:lnTo>
                  <a:pt x="0" y="0"/>
                </a:lnTo>
                <a:close/>
              </a:path>
            </a:pathLst>
          </a:custGeom>
          <a:blipFill>
            <a:blip r:embed="rId7">
              <a:alphaModFix amt="35000"/>
            </a:blip>
            <a:stretch>
              <a:fillRect t="-17"/>
            </a:stretch>
          </a:blipFill>
        </p:spPr>
      </p:sp>
      <p:sp>
        <p:nvSpPr>
          <p:cNvPr id="8" name="Freeform 8" descr="tmpofxeh7ec.png"/>
          <p:cNvSpPr/>
          <p:nvPr/>
        </p:nvSpPr>
        <p:spPr>
          <a:xfrm>
            <a:off x="2844717" y="3016815"/>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8"/>
            <a:stretch>
              <a:fillRect/>
            </a:stretch>
          </a:blipFill>
        </p:spPr>
      </p:sp>
      <p:sp>
        <p:nvSpPr>
          <p:cNvPr id="9" name="Freeform 9"/>
          <p:cNvSpPr/>
          <p:nvPr/>
        </p:nvSpPr>
        <p:spPr>
          <a:xfrm>
            <a:off x="6371292" y="2983668"/>
            <a:ext cx="5544007" cy="3952094"/>
          </a:xfrm>
          <a:custGeom>
            <a:avLst/>
            <a:gdLst/>
            <a:ahLst/>
            <a:cxnLst/>
            <a:rect l="l" t="t" r="r" b="b"/>
            <a:pathLst>
              <a:path w="5544007" h="3952094">
                <a:moveTo>
                  <a:pt x="0" y="0"/>
                </a:moveTo>
                <a:lnTo>
                  <a:pt x="5544007" y="0"/>
                </a:lnTo>
                <a:lnTo>
                  <a:pt x="5544007" y="3952094"/>
                </a:lnTo>
                <a:lnTo>
                  <a:pt x="0" y="3952094"/>
                </a:lnTo>
                <a:lnTo>
                  <a:pt x="0" y="0"/>
                </a:lnTo>
                <a:close/>
              </a:path>
            </a:pathLst>
          </a:custGeom>
          <a:blipFill>
            <a:blip r:embed="rId7">
              <a:alphaModFix amt="35000"/>
            </a:blip>
            <a:stretch>
              <a:fillRect t="-17"/>
            </a:stretch>
          </a:blipFill>
        </p:spPr>
      </p:sp>
      <p:sp>
        <p:nvSpPr>
          <p:cNvPr id="10" name="Freeform 10" descr="tmp19y_pnge.png"/>
          <p:cNvSpPr/>
          <p:nvPr/>
        </p:nvSpPr>
        <p:spPr>
          <a:xfrm>
            <a:off x="8838724" y="3016815"/>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9"/>
            <a:stretch>
              <a:fillRect/>
            </a:stretch>
          </a:blipFill>
        </p:spPr>
      </p:sp>
      <p:sp>
        <p:nvSpPr>
          <p:cNvPr id="11" name="Freeform 11"/>
          <p:cNvSpPr/>
          <p:nvPr/>
        </p:nvSpPr>
        <p:spPr>
          <a:xfrm>
            <a:off x="12365984" y="2983668"/>
            <a:ext cx="5544007" cy="3952094"/>
          </a:xfrm>
          <a:custGeom>
            <a:avLst/>
            <a:gdLst/>
            <a:ahLst/>
            <a:cxnLst/>
            <a:rect l="l" t="t" r="r" b="b"/>
            <a:pathLst>
              <a:path w="5544007" h="3952094">
                <a:moveTo>
                  <a:pt x="0" y="0"/>
                </a:moveTo>
                <a:lnTo>
                  <a:pt x="5544007" y="0"/>
                </a:lnTo>
                <a:lnTo>
                  <a:pt x="5544007" y="3952094"/>
                </a:lnTo>
                <a:lnTo>
                  <a:pt x="0" y="3952094"/>
                </a:lnTo>
                <a:lnTo>
                  <a:pt x="0" y="0"/>
                </a:lnTo>
                <a:close/>
              </a:path>
            </a:pathLst>
          </a:custGeom>
          <a:blipFill>
            <a:blip r:embed="rId7">
              <a:alphaModFix amt="35000"/>
            </a:blip>
            <a:stretch>
              <a:fillRect t="-17"/>
            </a:stretch>
          </a:blipFill>
        </p:spPr>
      </p:sp>
      <p:sp>
        <p:nvSpPr>
          <p:cNvPr id="12" name="Freeform 12" descr="tmprbhedx3l.png"/>
          <p:cNvSpPr/>
          <p:nvPr/>
        </p:nvSpPr>
        <p:spPr>
          <a:xfrm>
            <a:off x="14833454" y="3016815"/>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10"/>
            <a:stretch>
              <a:fillRect/>
            </a:stretch>
          </a:blipFill>
        </p:spPr>
      </p:sp>
      <p:sp>
        <p:nvSpPr>
          <p:cNvPr id="13" name="TextBox 13"/>
          <p:cNvSpPr txBox="1"/>
          <p:nvPr/>
        </p:nvSpPr>
        <p:spPr>
          <a:xfrm>
            <a:off x="806406" y="342652"/>
            <a:ext cx="7521302" cy="1614354"/>
          </a:xfrm>
          <a:prstGeom prst="rect">
            <a:avLst/>
          </a:prstGeom>
        </p:spPr>
        <p:txBody>
          <a:bodyPr lIns="0" tIns="0" rIns="0" bIns="0" rtlCol="0" anchor="t">
            <a:spAutoFit/>
          </a:bodyPr>
          <a:lstStyle/>
          <a:p>
            <a:pPr algn="l">
              <a:lnSpc>
                <a:spcPts val="6159"/>
              </a:lnSpc>
            </a:pPr>
            <a:r>
              <a:rPr lang="en-US" sz="4399">
                <a:solidFill>
                  <a:srgbClr val="202729"/>
                </a:solidFill>
                <a:latin typeface="Noto Sans"/>
                <a:ea typeface="Noto Sans"/>
                <a:cs typeface="Noto Sans"/>
                <a:sym typeface="Noto Sans"/>
              </a:rPr>
              <a:t>Introduction</a:t>
            </a:r>
          </a:p>
          <a:p>
            <a:pPr algn="l">
              <a:lnSpc>
                <a:spcPts val="4476"/>
              </a:lnSpc>
            </a:pPr>
            <a:r>
              <a:rPr lang="en-US" sz="3197">
                <a:solidFill>
                  <a:srgbClr val="616161"/>
                </a:solidFill>
                <a:latin typeface="Noto Sans"/>
                <a:ea typeface="Noto Sans"/>
                <a:cs typeface="Noto Sans"/>
                <a:sym typeface="Noto Sans"/>
              </a:rPr>
              <a:t>Challenges in UI Design &amp; Role of DSLs</a:t>
            </a:r>
          </a:p>
        </p:txBody>
      </p:sp>
      <p:sp>
        <p:nvSpPr>
          <p:cNvPr id="14" name="TextBox 14"/>
          <p:cNvSpPr txBox="1"/>
          <p:nvPr/>
        </p:nvSpPr>
        <p:spPr>
          <a:xfrm>
            <a:off x="1208151" y="3953046"/>
            <a:ext cx="3963829" cy="419481"/>
          </a:xfrm>
          <a:prstGeom prst="rect">
            <a:avLst/>
          </a:prstGeom>
        </p:spPr>
        <p:txBody>
          <a:bodyPr lIns="0" tIns="0" rIns="0" bIns="0" rtlCol="0" anchor="t">
            <a:spAutoFit/>
          </a:bodyPr>
          <a:lstStyle/>
          <a:p>
            <a:pPr algn="l">
              <a:lnSpc>
                <a:spcPts val="3122"/>
              </a:lnSpc>
            </a:pPr>
            <a:r>
              <a:rPr lang="en-US" sz="2602" b="1">
                <a:solidFill>
                  <a:srgbClr val="616161"/>
                </a:solidFill>
                <a:latin typeface="Noto Sans Bold"/>
                <a:ea typeface="Noto Sans Bold"/>
                <a:cs typeface="Noto Sans Bold"/>
                <a:sym typeface="Noto Sans Bold"/>
              </a:rPr>
              <a:t>Challenges in UI Design</a:t>
            </a:r>
          </a:p>
        </p:txBody>
      </p:sp>
      <p:sp>
        <p:nvSpPr>
          <p:cNvPr id="15" name="TextBox 15"/>
          <p:cNvSpPr txBox="1"/>
          <p:nvPr/>
        </p:nvSpPr>
        <p:spPr>
          <a:xfrm>
            <a:off x="652329" y="4349782"/>
            <a:ext cx="5183410" cy="2006384"/>
          </a:xfrm>
          <a:prstGeom prst="rect">
            <a:avLst/>
          </a:prstGeom>
        </p:spPr>
        <p:txBody>
          <a:bodyPr lIns="0" tIns="0" rIns="0" bIns="0" rtlCol="0" anchor="t">
            <a:spAutoFit/>
          </a:bodyPr>
          <a:lstStyle/>
          <a:p>
            <a:pPr algn="ctr">
              <a:lnSpc>
                <a:spcPts val="3122"/>
              </a:lnSpc>
            </a:pPr>
            <a:r>
              <a:rPr lang="en-US" sz="2602">
                <a:solidFill>
                  <a:srgbClr val="616161"/>
                </a:solidFill>
                <a:latin typeface="Noto Sans"/>
                <a:ea typeface="Noto Sans"/>
                <a:cs typeface="Noto Sans"/>
                <a:sym typeface="Noto Sans"/>
              </a:rPr>
              <a:t>UI design for websites and applications is a lengthy process that demands deep technical knowledge, often creating gaps between designers and </a:t>
            </a:r>
          </a:p>
        </p:txBody>
      </p:sp>
      <p:sp>
        <p:nvSpPr>
          <p:cNvPr id="16" name="TextBox 16"/>
          <p:cNvSpPr txBox="1"/>
          <p:nvPr/>
        </p:nvSpPr>
        <p:spPr>
          <a:xfrm>
            <a:off x="2255044" y="6333363"/>
            <a:ext cx="1825009" cy="419481"/>
          </a:xfrm>
          <a:prstGeom prst="rect">
            <a:avLst/>
          </a:prstGeom>
        </p:spPr>
        <p:txBody>
          <a:bodyPr lIns="0" tIns="0" rIns="0" bIns="0" rtlCol="0" anchor="t">
            <a:spAutoFit/>
          </a:bodyPr>
          <a:lstStyle/>
          <a:p>
            <a:pPr algn="l">
              <a:lnSpc>
                <a:spcPts val="3122"/>
              </a:lnSpc>
            </a:pPr>
            <a:r>
              <a:rPr lang="en-US" sz="2602">
                <a:solidFill>
                  <a:srgbClr val="616161"/>
                </a:solidFill>
                <a:latin typeface="Noto Sans"/>
                <a:ea typeface="Noto Sans"/>
                <a:cs typeface="Noto Sans"/>
                <a:sym typeface="Noto Sans"/>
              </a:rPr>
              <a:t>developers.</a:t>
            </a:r>
          </a:p>
        </p:txBody>
      </p:sp>
      <p:sp>
        <p:nvSpPr>
          <p:cNvPr id="17" name="TextBox 17"/>
          <p:cNvSpPr txBox="1"/>
          <p:nvPr/>
        </p:nvSpPr>
        <p:spPr>
          <a:xfrm>
            <a:off x="7012076" y="3952342"/>
            <a:ext cx="4351153" cy="419481"/>
          </a:xfrm>
          <a:prstGeom prst="rect">
            <a:avLst/>
          </a:prstGeom>
        </p:spPr>
        <p:txBody>
          <a:bodyPr lIns="0" tIns="0" rIns="0" bIns="0" rtlCol="0" anchor="t">
            <a:spAutoFit/>
          </a:bodyPr>
          <a:lstStyle/>
          <a:p>
            <a:pPr algn="l">
              <a:lnSpc>
                <a:spcPts val="3122"/>
              </a:lnSpc>
            </a:pPr>
            <a:r>
              <a:rPr lang="en-US" sz="2602" b="1">
                <a:solidFill>
                  <a:srgbClr val="616161"/>
                </a:solidFill>
                <a:latin typeface="Noto Sans Bold"/>
                <a:ea typeface="Noto Sans Bold"/>
                <a:cs typeface="Noto Sans Bold"/>
                <a:sym typeface="Noto Sans Bold"/>
              </a:rPr>
              <a:t>Role of React Frameworks</a:t>
            </a:r>
          </a:p>
        </p:txBody>
      </p:sp>
      <p:sp>
        <p:nvSpPr>
          <p:cNvPr id="18" name="TextBox 18"/>
          <p:cNvSpPr txBox="1"/>
          <p:nvPr/>
        </p:nvSpPr>
        <p:spPr>
          <a:xfrm>
            <a:off x="6575755" y="4349058"/>
            <a:ext cx="5326342" cy="1609630"/>
          </a:xfrm>
          <a:prstGeom prst="rect">
            <a:avLst/>
          </a:prstGeom>
        </p:spPr>
        <p:txBody>
          <a:bodyPr lIns="0" tIns="0" rIns="0" bIns="0" rtlCol="0" anchor="t">
            <a:spAutoFit/>
          </a:bodyPr>
          <a:lstStyle/>
          <a:p>
            <a:pPr algn="ctr">
              <a:lnSpc>
                <a:spcPts val="3122"/>
              </a:lnSpc>
            </a:pPr>
            <a:r>
              <a:rPr lang="en-US" sz="2602">
                <a:solidFill>
                  <a:srgbClr val="616161"/>
                </a:solidFill>
                <a:latin typeface="Noto Sans"/>
                <a:ea typeface="Noto Sans"/>
                <a:cs typeface="Noto Sans"/>
                <a:sym typeface="Noto Sans"/>
              </a:rPr>
              <a:t>React provides developers with robust tools for building versatile GUIs but the communication barriers between designers and </a:t>
            </a:r>
          </a:p>
        </p:txBody>
      </p:sp>
      <p:sp>
        <p:nvSpPr>
          <p:cNvPr id="19" name="TextBox 19"/>
          <p:cNvSpPr txBox="1"/>
          <p:nvPr/>
        </p:nvSpPr>
        <p:spPr>
          <a:xfrm>
            <a:off x="6454083" y="5935923"/>
            <a:ext cx="5488476" cy="419481"/>
          </a:xfrm>
          <a:prstGeom prst="rect">
            <a:avLst/>
          </a:prstGeom>
        </p:spPr>
        <p:txBody>
          <a:bodyPr lIns="0" tIns="0" rIns="0" bIns="0" rtlCol="0" anchor="t">
            <a:spAutoFit/>
          </a:bodyPr>
          <a:lstStyle/>
          <a:p>
            <a:pPr algn="l">
              <a:lnSpc>
                <a:spcPts val="3122"/>
              </a:lnSpc>
            </a:pPr>
            <a:r>
              <a:rPr lang="en-US" sz="2602">
                <a:solidFill>
                  <a:srgbClr val="616161"/>
                </a:solidFill>
                <a:latin typeface="Noto Sans"/>
                <a:ea typeface="Noto Sans"/>
                <a:cs typeface="Noto Sans"/>
                <a:sym typeface="Noto Sans"/>
              </a:rPr>
              <a:t>developers slow down the process.</a:t>
            </a:r>
          </a:p>
        </p:txBody>
      </p:sp>
      <p:sp>
        <p:nvSpPr>
          <p:cNvPr id="20" name="TextBox 20"/>
          <p:cNvSpPr txBox="1"/>
          <p:nvPr/>
        </p:nvSpPr>
        <p:spPr>
          <a:xfrm>
            <a:off x="12794418" y="3953046"/>
            <a:ext cx="4870933" cy="419481"/>
          </a:xfrm>
          <a:prstGeom prst="rect">
            <a:avLst/>
          </a:prstGeom>
        </p:spPr>
        <p:txBody>
          <a:bodyPr lIns="0" tIns="0" rIns="0" bIns="0" rtlCol="0" anchor="t">
            <a:spAutoFit/>
          </a:bodyPr>
          <a:lstStyle/>
          <a:p>
            <a:pPr algn="l">
              <a:lnSpc>
                <a:spcPts val="3122"/>
              </a:lnSpc>
            </a:pPr>
            <a:r>
              <a:rPr lang="en-US" sz="2602" b="1">
                <a:solidFill>
                  <a:srgbClr val="616161"/>
                </a:solidFill>
                <a:latin typeface="Noto Sans Bold"/>
                <a:ea typeface="Noto Sans Bold"/>
                <a:cs typeface="Noto Sans Bold"/>
                <a:sym typeface="Noto Sans Bold"/>
              </a:rPr>
              <a:t>Introducing Domain-Specific </a:t>
            </a:r>
          </a:p>
        </p:txBody>
      </p:sp>
      <p:sp>
        <p:nvSpPr>
          <p:cNvPr id="21" name="TextBox 21"/>
          <p:cNvSpPr txBox="1"/>
          <p:nvPr/>
        </p:nvSpPr>
        <p:spPr>
          <a:xfrm>
            <a:off x="13782237" y="4349782"/>
            <a:ext cx="2767508" cy="419481"/>
          </a:xfrm>
          <a:prstGeom prst="rect">
            <a:avLst/>
          </a:prstGeom>
        </p:spPr>
        <p:txBody>
          <a:bodyPr lIns="0" tIns="0" rIns="0" bIns="0" rtlCol="0" anchor="t">
            <a:spAutoFit/>
          </a:bodyPr>
          <a:lstStyle/>
          <a:p>
            <a:pPr algn="l">
              <a:lnSpc>
                <a:spcPts val="3122"/>
              </a:lnSpc>
            </a:pPr>
            <a:r>
              <a:rPr lang="en-US" sz="2602" b="1">
                <a:solidFill>
                  <a:srgbClr val="616161"/>
                </a:solidFill>
                <a:latin typeface="Noto Sans Bold"/>
                <a:ea typeface="Noto Sans Bold"/>
                <a:cs typeface="Noto Sans Bold"/>
                <a:sym typeface="Noto Sans Bold"/>
              </a:rPr>
              <a:t>Languages (DSL)</a:t>
            </a:r>
          </a:p>
        </p:txBody>
      </p:sp>
      <p:sp>
        <p:nvSpPr>
          <p:cNvPr id="22" name="TextBox 22"/>
          <p:cNvSpPr txBox="1"/>
          <p:nvPr/>
        </p:nvSpPr>
        <p:spPr>
          <a:xfrm>
            <a:off x="12571914" y="4746498"/>
            <a:ext cx="5323637" cy="1609649"/>
          </a:xfrm>
          <a:prstGeom prst="rect">
            <a:avLst/>
          </a:prstGeom>
        </p:spPr>
        <p:txBody>
          <a:bodyPr lIns="0" tIns="0" rIns="0" bIns="0" rtlCol="0" anchor="t">
            <a:spAutoFit/>
          </a:bodyPr>
          <a:lstStyle/>
          <a:p>
            <a:pPr algn="ctr">
              <a:lnSpc>
                <a:spcPts val="3122"/>
              </a:lnSpc>
            </a:pPr>
            <a:r>
              <a:rPr lang="en-US" sz="2602">
                <a:solidFill>
                  <a:srgbClr val="616161"/>
                </a:solidFill>
                <a:latin typeface="Noto Sans"/>
                <a:ea typeface="Noto Sans"/>
                <a:cs typeface="Noto Sans"/>
                <a:sym typeface="Noto Sans"/>
              </a:rPr>
              <a:t>DSLs offer a human-readable, domain-focused syntax to define UI components, bridging the gap and accelerating the design and </a:t>
            </a:r>
          </a:p>
        </p:txBody>
      </p:sp>
      <p:sp>
        <p:nvSpPr>
          <p:cNvPr id="23" name="TextBox 23"/>
          <p:cNvSpPr txBox="1"/>
          <p:nvPr/>
        </p:nvSpPr>
        <p:spPr>
          <a:xfrm>
            <a:off x="13655516" y="6333363"/>
            <a:ext cx="3026054" cy="419481"/>
          </a:xfrm>
          <a:prstGeom prst="rect">
            <a:avLst/>
          </a:prstGeom>
        </p:spPr>
        <p:txBody>
          <a:bodyPr lIns="0" tIns="0" rIns="0" bIns="0" rtlCol="0" anchor="t">
            <a:spAutoFit/>
          </a:bodyPr>
          <a:lstStyle/>
          <a:p>
            <a:pPr algn="l">
              <a:lnSpc>
                <a:spcPts val="3122"/>
              </a:lnSpc>
            </a:pPr>
            <a:r>
              <a:rPr lang="en-US" sz="2602">
                <a:solidFill>
                  <a:srgbClr val="616161"/>
                </a:solidFill>
                <a:latin typeface="Noto Sans"/>
                <a:ea typeface="Noto Sans"/>
                <a:cs typeface="Noto Sans"/>
                <a:sym typeface="Noto Sans"/>
              </a:rPr>
              <a:t>development cycle.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090842"/>
            <a:ext cx="18286552" cy="195072"/>
          </a:xfrm>
          <a:custGeom>
            <a:avLst/>
            <a:gdLst/>
            <a:ahLst/>
            <a:cxnLst/>
            <a:rect l="l" t="t" r="r" b="b"/>
            <a:pathLst>
              <a:path w="18286552" h="195072">
                <a:moveTo>
                  <a:pt x="0" y="0"/>
                </a:moveTo>
                <a:lnTo>
                  <a:pt x="18286552" y="0"/>
                </a:lnTo>
                <a:lnTo>
                  <a:pt x="18286552" y="195072"/>
                </a:lnTo>
                <a:lnTo>
                  <a:pt x="0" y="195072"/>
                </a:lnTo>
                <a:lnTo>
                  <a:pt x="0" y="0"/>
                </a:lnTo>
                <a:close/>
              </a:path>
            </a:pathLst>
          </a:custGeom>
          <a:blipFill>
            <a:blip r:embed="rId3">
              <a:alphaModFix amt="35000"/>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5">
              <a:alphaModFix amt="35000"/>
            </a:blip>
            <a:stretch>
              <a:fillRect t="-10"/>
            </a:stretch>
          </a:blipFill>
        </p:spPr>
      </p:sp>
      <p:sp>
        <p:nvSpPr>
          <p:cNvPr id="4" name="Freeform 4"/>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5">
              <a:alphaModFix amt="35000"/>
            </a:blip>
            <a:stretch>
              <a:fillRect t="-10"/>
            </a:stretch>
          </a:blipFill>
        </p:spPr>
      </p:sp>
      <p:sp>
        <p:nvSpPr>
          <p:cNvPr id="5" name="Freeform 5"/>
          <p:cNvSpPr/>
          <p:nvPr/>
        </p:nvSpPr>
        <p:spPr>
          <a:xfrm>
            <a:off x="376561" y="2983649"/>
            <a:ext cx="17532725" cy="6496602"/>
          </a:xfrm>
          <a:custGeom>
            <a:avLst/>
            <a:gdLst/>
            <a:ahLst/>
            <a:cxnLst/>
            <a:rect l="l" t="t" r="r" b="b"/>
            <a:pathLst>
              <a:path w="17532725" h="6496602">
                <a:moveTo>
                  <a:pt x="0" y="0"/>
                </a:moveTo>
                <a:lnTo>
                  <a:pt x="17532725" y="0"/>
                </a:lnTo>
                <a:lnTo>
                  <a:pt x="17532725" y="6496603"/>
                </a:lnTo>
                <a:lnTo>
                  <a:pt x="0" y="6496603"/>
                </a:lnTo>
                <a:lnTo>
                  <a:pt x="0" y="0"/>
                </a:lnTo>
                <a:close/>
              </a:path>
            </a:pathLst>
          </a:custGeom>
          <a:blipFill>
            <a:blip r:embed="rId6">
              <a:alphaModFix amt="35000"/>
            </a:blip>
            <a:stretch>
              <a:fillRect t="-10"/>
            </a:stretch>
          </a:blipFill>
        </p:spPr>
      </p:sp>
      <p:sp>
        <p:nvSpPr>
          <p:cNvPr id="6" name="Freeform 6"/>
          <p:cNvSpPr/>
          <p:nvPr/>
        </p:nvSpPr>
        <p:spPr>
          <a:xfrm>
            <a:off x="376561" y="2983649"/>
            <a:ext cx="8541353" cy="6496602"/>
          </a:xfrm>
          <a:custGeom>
            <a:avLst/>
            <a:gdLst/>
            <a:ahLst/>
            <a:cxnLst/>
            <a:rect l="l" t="t" r="r" b="b"/>
            <a:pathLst>
              <a:path w="8541353" h="6496602">
                <a:moveTo>
                  <a:pt x="0" y="0"/>
                </a:moveTo>
                <a:lnTo>
                  <a:pt x="8541354" y="0"/>
                </a:lnTo>
                <a:lnTo>
                  <a:pt x="8541354" y="6496603"/>
                </a:lnTo>
                <a:lnTo>
                  <a:pt x="0" y="6496603"/>
                </a:lnTo>
                <a:lnTo>
                  <a:pt x="0" y="0"/>
                </a:lnTo>
                <a:close/>
              </a:path>
            </a:pathLst>
          </a:custGeom>
          <a:blipFill>
            <a:blip r:embed="rId7">
              <a:alphaModFix amt="35000"/>
            </a:blip>
            <a:stretch>
              <a:fillRect t="-10"/>
            </a:stretch>
          </a:blipFill>
        </p:spPr>
      </p:sp>
      <p:sp>
        <p:nvSpPr>
          <p:cNvPr id="7" name="Freeform 7"/>
          <p:cNvSpPr/>
          <p:nvPr/>
        </p:nvSpPr>
        <p:spPr>
          <a:xfrm>
            <a:off x="9367933" y="2983649"/>
            <a:ext cx="8541353" cy="6496602"/>
          </a:xfrm>
          <a:custGeom>
            <a:avLst/>
            <a:gdLst/>
            <a:ahLst/>
            <a:cxnLst/>
            <a:rect l="l" t="t" r="r" b="b"/>
            <a:pathLst>
              <a:path w="8541353" h="6496602">
                <a:moveTo>
                  <a:pt x="0" y="0"/>
                </a:moveTo>
                <a:lnTo>
                  <a:pt x="8541353" y="0"/>
                </a:lnTo>
                <a:lnTo>
                  <a:pt x="8541353" y="6496603"/>
                </a:lnTo>
                <a:lnTo>
                  <a:pt x="0" y="6496603"/>
                </a:lnTo>
                <a:lnTo>
                  <a:pt x="0" y="0"/>
                </a:lnTo>
                <a:close/>
              </a:path>
            </a:pathLst>
          </a:custGeom>
          <a:blipFill>
            <a:blip r:embed="rId7">
              <a:alphaModFix amt="35000"/>
            </a:blip>
            <a:stretch>
              <a:fillRect t="-10"/>
            </a:stretch>
          </a:blipFill>
        </p:spPr>
      </p:sp>
      <p:sp>
        <p:nvSpPr>
          <p:cNvPr id="8" name="Freeform 8" descr="image.png"/>
          <p:cNvSpPr/>
          <p:nvPr/>
        </p:nvSpPr>
        <p:spPr>
          <a:xfrm>
            <a:off x="9448571" y="3016815"/>
            <a:ext cx="8381524" cy="4723924"/>
          </a:xfrm>
          <a:custGeom>
            <a:avLst/>
            <a:gdLst/>
            <a:ahLst/>
            <a:cxnLst/>
            <a:rect l="l" t="t" r="r" b="b"/>
            <a:pathLst>
              <a:path w="8381524" h="4723924">
                <a:moveTo>
                  <a:pt x="0" y="0"/>
                </a:moveTo>
                <a:lnTo>
                  <a:pt x="8381524" y="0"/>
                </a:lnTo>
                <a:lnTo>
                  <a:pt x="8381524" y="4723924"/>
                </a:lnTo>
                <a:lnTo>
                  <a:pt x="0" y="4723924"/>
                </a:lnTo>
                <a:lnTo>
                  <a:pt x="0" y="0"/>
                </a:lnTo>
                <a:close/>
              </a:path>
            </a:pathLst>
          </a:custGeom>
          <a:blipFill>
            <a:blip r:embed="rId8"/>
            <a:stretch>
              <a:fillRect/>
            </a:stretch>
          </a:blipFill>
        </p:spPr>
      </p:sp>
      <p:sp>
        <p:nvSpPr>
          <p:cNvPr id="9" name="Freeform 9"/>
          <p:cNvSpPr/>
          <p:nvPr/>
        </p:nvSpPr>
        <p:spPr>
          <a:xfrm>
            <a:off x="9367933" y="7860240"/>
            <a:ext cx="8541353" cy="462972"/>
          </a:xfrm>
          <a:custGeom>
            <a:avLst/>
            <a:gdLst/>
            <a:ahLst/>
            <a:cxnLst/>
            <a:rect l="l" t="t" r="r" b="b"/>
            <a:pathLst>
              <a:path w="8541353" h="462972">
                <a:moveTo>
                  <a:pt x="0" y="0"/>
                </a:moveTo>
                <a:lnTo>
                  <a:pt x="8541353" y="0"/>
                </a:lnTo>
                <a:lnTo>
                  <a:pt x="8541353" y="462972"/>
                </a:lnTo>
                <a:lnTo>
                  <a:pt x="0" y="462972"/>
                </a:lnTo>
                <a:lnTo>
                  <a:pt x="0" y="0"/>
                </a:lnTo>
                <a:close/>
              </a:path>
            </a:pathLst>
          </a:custGeom>
          <a:blipFill>
            <a:blip r:embed="rId9">
              <a:alphaModFix amt="35000"/>
            </a:blip>
            <a:stretch>
              <a:fillRect t="-152"/>
            </a:stretch>
          </a:blipFill>
        </p:spPr>
      </p:sp>
      <p:sp>
        <p:nvSpPr>
          <p:cNvPr id="10" name="TextBox 10"/>
          <p:cNvSpPr txBox="1"/>
          <p:nvPr/>
        </p:nvSpPr>
        <p:spPr>
          <a:xfrm>
            <a:off x="806406" y="342652"/>
            <a:ext cx="13369233" cy="1614354"/>
          </a:xfrm>
          <a:prstGeom prst="rect">
            <a:avLst/>
          </a:prstGeom>
        </p:spPr>
        <p:txBody>
          <a:bodyPr lIns="0" tIns="0" rIns="0" bIns="0" rtlCol="0" anchor="t">
            <a:spAutoFit/>
          </a:bodyPr>
          <a:lstStyle/>
          <a:p>
            <a:pPr algn="l">
              <a:lnSpc>
                <a:spcPts val="6159"/>
              </a:lnSpc>
            </a:pPr>
            <a:r>
              <a:rPr lang="en-US" sz="4399">
                <a:solidFill>
                  <a:srgbClr val="202729"/>
                </a:solidFill>
                <a:latin typeface="Noto Sans"/>
                <a:ea typeface="Noto Sans"/>
                <a:cs typeface="Noto Sans"/>
                <a:sym typeface="Noto Sans"/>
              </a:rPr>
              <a:t>Introduction to Domain-Specific Languages (DSLs)</a:t>
            </a:r>
          </a:p>
          <a:p>
            <a:pPr algn="l">
              <a:lnSpc>
                <a:spcPts val="4476"/>
              </a:lnSpc>
            </a:pPr>
            <a:r>
              <a:rPr lang="en-US" sz="3197">
                <a:solidFill>
                  <a:srgbClr val="616161"/>
                </a:solidFill>
                <a:latin typeface="Noto Sans"/>
                <a:ea typeface="Noto Sans"/>
                <a:cs typeface="Noto Sans"/>
                <a:sym typeface="Noto Sans"/>
              </a:rPr>
              <a:t>Overview and Importance in Software Development</a:t>
            </a:r>
          </a:p>
        </p:txBody>
      </p:sp>
      <p:sp>
        <p:nvSpPr>
          <p:cNvPr id="11" name="TextBox 11"/>
          <p:cNvSpPr txBox="1"/>
          <p:nvPr/>
        </p:nvSpPr>
        <p:spPr>
          <a:xfrm>
            <a:off x="1111682" y="3007595"/>
            <a:ext cx="7178993" cy="480155"/>
          </a:xfrm>
          <a:prstGeom prst="rect">
            <a:avLst/>
          </a:prstGeom>
        </p:spPr>
        <p:txBody>
          <a:bodyPr lIns="0" tIns="0" rIns="0" bIns="0" rtlCol="0" anchor="t">
            <a:spAutoFit/>
          </a:bodyPr>
          <a:lstStyle/>
          <a:p>
            <a:pPr algn="l">
              <a:lnSpc>
                <a:spcPts val="3122"/>
              </a:lnSpc>
            </a:pPr>
            <a:r>
              <a:rPr lang="en-US" sz="2602">
                <a:solidFill>
                  <a:srgbClr val="000000"/>
                </a:solidFill>
                <a:latin typeface="Noto Sans"/>
                <a:ea typeface="Noto Sans"/>
                <a:cs typeface="Noto Sans"/>
                <a:sym typeface="Noto Sans"/>
              </a:rPr>
              <a:t>•</a:t>
            </a:r>
            <a:r>
              <a:rPr lang="en-US" sz="2602" b="1">
                <a:solidFill>
                  <a:srgbClr val="616161"/>
                </a:solidFill>
                <a:latin typeface="Noto Sans Bold"/>
                <a:ea typeface="Noto Sans Bold"/>
                <a:cs typeface="Noto Sans Bold"/>
                <a:sym typeface="Noto Sans Bold"/>
              </a:rPr>
              <a:t>Definition of Domain-Specific Languages:</a:t>
            </a:r>
            <a:r>
              <a:rPr lang="en-US" sz="2602">
                <a:solidFill>
                  <a:srgbClr val="616161"/>
                </a:solidFill>
                <a:latin typeface="Noto Sans"/>
                <a:ea typeface="Noto Sans"/>
                <a:cs typeface="Noto Sans"/>
                <a:sym typeface="Noto Sans"/>
              </a:rPr>
              <a:t> </a:t>
            </a:r>
          </a:p>
        </p:txBody>
      </p:sp>
      <p:sp>
        <p:nvSpPr>
          <p:cNvPr id="12" name="TextBox 12"/>
          <p:cNvSpPr txBox="1"/>
          <p:nvPr/>
        </p:nvSpPr>
        <p:spPr>
          <a:xfrm>
            <a:off x="1294562" y="3434658"/>
            <a:ext cx="7174935" cy="1609630"/>
          </a:xfrm>
          <a:prstGeom prst="rect">
            <a:avLst/>
          </a:prstGeom>
        </p:spPr>
        <p:txBody>
          <a:bodyPr lIns="0" tIns="0" rIns="0" bIns="0" rtlCol="0" anchor="t">
            <a:spAutoFit/>
          </a:bodyPr>
          <a:lstStyle/>
          <a:p>
            <a:pPr algn="l">
              <a:lnSpc>
                <a:spcPts val="3122"/>
              </a:lnSpc>
            </a:pPr>
            <a:r>
              <a:rPr lang="en-US" sz="2602">
                <a:solidFill>
                  <a:srgbClr val="616161"/>
                </a:solidFill>
                <a:latin typeface="Noto Sans"/>
                <a:ea typeface="Noto Sans"/>
                <a:cs typeface="Noto Sans"/>
                <a:sym typeface="Noto Sans"/>
              </a:rPr>
              <a:t>DSLs are programming languages tailored to specific problem domains, optimizing development for specialized tasks like web development and UI design.</a:t>
            </a:r>
          </a:p>
        </p:txBody>
      </p:sp>
      <p:sp>
        <p:nvSpPr>
          <p:cNvPr id="13" name="TextBox 13"/>
          <p:cNvSpPr txBox="1"/>
          <p:nvPr/>
        </p:nvSpPr>
        <p:spPr>
          <a:xfrm>
            <a:off x="1111682" y="5174933"/>
            <a:ext cx="7286758" cy="804005"/>
          </a:xfrm>
          <a:prstGeom prst="rect">
            <a:avLst/>
          </a:prstGeom>
        </p:spPr>
        <p:txBody>
          <a:bodyPr lIns="0" tIns="0" rIns="0" bIns="0" rtlCol="0" anchor="t">
            <a:spAutoFit/>
          </a:bodyPr>
          <a:lstStyle/>
          <a:p>
            <a:pPr algn="l">
              <a:lnSpc>
                <a:spcPts val="6505"/>
              </a:lnSpc>
            </a:pPr>
            <a:r>
              <a:rPr lang="en-US" sz="2602">
                <a:solidFill>
                  <a:srgbClr val="000000"/>
                </a:solidFill>
                <a:latin typeface="Noto Sans"/>
                <a:ea typeface="Noto Sans"/>
                <a:cs typeface="Noto Sans"/>
                <a:sym typeface="Noto Sans"/>
              </a:rPr>
              <a:t>•</a:t>
            </a:r>
            <a:r>
              <a:rPr lang="en-US" sz="2602" b="1">
                <a:solidFill>
                  <a:srgbClr val="616161"/>
                </a:solidFill>
                <a:latin typeface="Noto Sans Bold"/>
                <a:ea typeface="Noto Sans Bold"/>
                <a:cs typeface="Noto Sans Bold"/>
                <a:sym typeface="Noto Sans Bold"/>
              </a:rPr>
              <a:t>Types of DSLs:</a:t>
            </a:r>
            <a:r>
              <a:rPr lang="en-US" sz="2602">
                <a:solidFill>
                  <a:srgbClr val="616161"/>
                </a:solidFill>
                <a:latin typeface="Noto Sans"/>
                <a:ea typeface="Noto Sans"/>
                <a:cs typeface="Noto Sans"/>
                <a:sym typeface="Noto Sans"/>
              </a:rPr>
              <a:t> Internal DSLs are built within </a:t>
            </a:r>
          </a:p>
        </p:txBody>
      </p:sp>
      <p:sp>
        <p:nvSpPr>
          <p:cNvPr id="14" name="TextBox 14"/>
          <p:cNvSpPr txBox="1"/>
          <p:nvPr/>
        </p:nvSpPr>
        <p:spPr>
          <a:xfrm>
            <a:off x="1294562" y="6097295"/>
            <a:ext cx="7673150" cy="1041483"/>
          </a:xfrm>
          <a:prstGeom prst="rect">
            <a:avLst/>
          </a:prstGeom>
        </p:spPr>
        <p:txBody>
          <a:bodyPr lIns="0" tIns="0" rIns="0" bIns="0" rtlCol="0" anchor="t">
            <a:spAutoFit/>
          </a:bodyPr>
          <a:lstStyle/>
          <a:p>
            <a:pPr algn="l">
              <a:lnSpc>
                <a:spcPts val="1301"/>
              </a:lnSpc>
            </a:pPr>
            <a:r>
              <a:rPr lang="en-US" sz="2602">
                <a:solidFill>
                  <a:srgbClr val="616161"/>
                </a:solidFill>
                <a:latin typeface="Noto Sans"/>
                <a:ea typeface="Noto Sans"/>
                <a:cs typeface="Noto Sans"/>
                <a:sym typeface="Noto Sans"/>
              </a:rPr>
              <a:t>general-purpose languages (e.g., Ruby on Rails), </a:t>
            </a:r>
          </a:p>
          <a:p>
            <a:pPr algn="l">
              <a:lnSpc>
                <a:spcPts val="4946"/>
              </a:lnSpc>
            </a:pPr>
            <a:r>
              <a:rPr lang="en-US" sz="2602">
                <a:solidFill>
                  <a:srgbClr val="616161"/>
                </a:solidFill>
                <a:latin typeface="Noto Sans"/>
                <a:ea typeface="Noto Sans"/>
                <a:cs typeface="Noto Sans"/>
                <a:sym typeface="Noto Sans"/>
              </a:rPr>
              <a:t>while External DSLs are standalone (e.g., Wasp, </a:t>
            </a:r>
          </a:p>
          <a:p>
            <a:pPr algn="l">
              <a:lnSpc>
                <a:spcPts val="1301"/>
              </a:lnSpc>
            </a:pPr>
            <a:r>
              <a:rPr lang="en-US" sz="2602">
                <a:solidFill>
                  <a:srgbClr val="616161"/>
                </a:solidFill>
                <a:latin typeface="Noto Sans"/>
                <a:ea typeface="Noto Sans"/>
                <a:cs typeface="Noto Sans"/>
                <a:sym typeface="Noto Sans"/>
              </a:rPr>
              <a:t>DataUx).</a:t>
            </a:r>
          </a:p>
        </p:txBody>
      </p:sp>
      <p:sp>
        <p:nvSpPr>
          <p:cNvPr id="15" name="TextBox 15"/>
          <p:cNvSpPr txBox="1"/>
          <p:nvPr/>
        </p:nvSpPr>
        <p:spPr>
          <a:xfrm>
            <a:off x="1111682" y="7066388"/>
            <a:ext cx="7536351" cy="804005"/>
          </a:xfrm>
          <a:prstGeom prst="rect">
            <a:avLst/>
          </a:prstGeom>
        </p:spPr>
        <p:txBody>
          <a:bodyPr lIns="0" tIns="0" rIns="0" bIns="0" rtlCol="0" anchor="t">
            <a:spAutoFit/>
          </a:bodyPr>
          <a:lstStyle/>
          <a:p>
            <a:pPr algn="l">
              <a:lnSpc>
                <a:spcPts val="6505"/>
              </a:lnSpc>
            </a:pPr>
            <a:r>
              <a:rPr lang="en-US" sz="2602">
                <a:solidFill>
                  <a:srgbClr val="000000"/>
                </a:solidFill>
                <a:latin typeface="Noto Sans"/>
                <a:ea typeface="Noto Sans"/>
                <a:cs typeface="Noto Sans"/>
                <a:sym typeface="Noto Sans"/>
              </a:rPr>
              <a:t>•</a:t>
            </a:r>
            <a:r>
              <a:rPr lang="en-US" sz="2602" b="1">
                <a:solidFill>
                  <a:srgbClr val="616161"/>
                </a:solidFill>
                <a:latin typeface="Noto Sans Bold"/>
                <a:ea typeface="Noto Sans Bold"/>
                <a:cs typeface="Noto Sans Bold"/>
                <a:sym typeface="Noto Sans Bold"/>
              </a:rPr>
              <a:t>Importance in Software Development:</a:t>
            </a:r>
            <a:r>
              <a:rPr lang="en-US" sz="2602">
                <a:solidFill>
                  <a:srgbClr val="616161"/>
                </a:solidFill>
                <a:latin typeface="Noto Sans"/>
                <a:ea typeface="Noto Sans"/>
                <a:cs typeface="Noto Sans"/>
                <a:sym typeface="Noto Sans"/>
              </a:rPr>
              <a:t> DSLs </a:t>
            </a:r>
          </a:p>
        </p:txBody>
      </p:sp>
      <p:sp>
        <p:nvSpPr>
          <p:cNvPr id="16" name="TextBox 16"/>
          <p:cNvSpPr txBox="1"/>
          <p:nvPr/>
        </p:nvSpPr>
        <p:spPr>
          <a:xfrm>
            <a:off x="1294562" y="7988732"/>
            <a:ext cx="7658329" cy="1041483"/>
          </a:xfrm>
          <a:prstGeom prst="rect">
            <a:avLst/>
          </a:prstGeom>
        </p:spPr>
        <p:txBody>
          <a:bodyPr lIns="0" tIns="0" rIns="0" bIns="0" rtlCol="0" anchor="t">
            <a:spAutoFit/>
          </a:bodyPr>
          <a:lstStyle/>
          <a:p>
            <a:pPr algn="l">
              <a:lnSpc>
                <a:spcPts val="1301"/>
              </a:lnSpc>
            </a:pPr>
            <a:r>
              <a:rPr lang="en-US" sz="2602">
                <a:solidFill>
                  <a:srgbClr val="616161"/>
                </a:solidFill>
                <a:latin typeface="Noto Sans"/>
                <a:ea typeface="Noto Sans"/>
                <a:cs typeface="Noto Sans"/>
                <a:sym typeface="Noto Sans"/>
              </a:rPr>
              <a:t>improve productivity, reduce development </a:t>
            </a:r>
          </a:p>
          <a:p>
            <a:pPr algn="l">
              <a:lnSpc>
                <a:spcPts val="4946"/>
              </a:lnSpc>
            </a:pPr>
            <a:r>
              <a:rPr lang="en-US" sz="2602">
                <a:solidFill>
                  <a:srgbClr val="616161"/>
                </a:solidFill>
                <a:latin typeface="Noto Sans"/>
                <a:ea typeface="Noto Sans"/>
                <a:cs typeface="Noto Sans"/>
                <a:sym typeface="Noto Sans"/>
              </a:rPr>
              <a:t>complexity, and provide domain-specific </a:t>
            </a:r>
          </a:p>
          <a:p>
            <a:pPr algn="l">
              <a:lnSpc>
                <a:spcPts val="1301"/>
              </a:lnSpc>
            </a:pPr>
            <a:r>
              <a:rPr lang="en-US" sz="2602">
                <a:solidFill>
                  <a:srgbClr val="616161"/>
                </a:solidFill>
                <a:latin typeface="Noto Sans"/>
                <a:ea typeface="Noto Sans"/>
                <a:cs typeface="Noto Sans"/>
                <a:sym typeface="Noto Sans"/>
              </a:rPr>
              <a:t>optimizations, enhancing security and efficiency.</a:t>
            </a:r>
          </a:p>
        </p:txBody>
      </p:sp>
      <p:sp>
        <p:nvSpPr>
          <p:cNvPr id="17" name="TextBox 17"/>
          <p:cNvSpPr txBox="1"/>
          <p:nvPr/>
        </p:nvSpPr>
        <p:spPr>
          <a:xfrm>
            <a:off x="13871524" y="7886014"/>
            <a:ext cx="4044829" cy="312591"/>
          </a:xfrm>
          <a:prstGeom prst="rect">
            <a:avLst/>
          </a:prstGeom>
        </p:spPr>
        <p:txBody>
          <a:bodyPr lIns="0" tIns="0" rIns="0" bIns="0" rtlCol="0" anchor="t">
            <a:spAutoFit/>
          </a:bodyPr>
          <a:lstStyle/>
          <a:p>
            <a:pPr algn="l">
              <a:lnSpc>
                <a:spcPts val="2523"/>
              </a:lnSpc>
            </a:pPr>
            <a:r>
              <a:rPr lang="en-US" sz="1802">
                <a:solidFill>
                  <a:srgbClr val="616161"/>
                </a:solidFill>
                <a:latin typeface="Noto Sans"/>
                <a:ea typeface="Noto Sans"/>
                <a:cs typeface="Noto Sans"/>
                <a:sym typeface="Noto Sans"/>
              </a:rPr>
              <a:t>Photo by Thomas Tastet on Unsplash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090842"/>
            <a:ext cx="18286552" cy="195072"/>
          </a:xfrm>
          <a:custGeom>
            <a:avLst/>
            <a:gdLst/>
            <a:ahLst/>
            <a:cxnLst/>
            <a:rect l="l" t="t" r="r" b="b"/>
            <a:pathLst>
              <a:path w="18286552" h="195072">
                <a:moveTo>
                  <a:pt x="0" y="0"/>
                </a:moveTo>
                <a:lnTo>
                  <a:pt x="18286552" y="0"/>
                </a:lnTo>
                <a:lnTo>
                  <a:pt x="18286552" y="195072"/>
                </a:lnTo>
                <a:lnTo>
                  <a:pt x="0" y="195072"/>
                </a:lnTo>
                <a:lnTo>
                  <a:pt x="0" y="0"/>
                </a:lnTo>
                <a:close/>
              </a:path>
            </a:pathLst>
          </a:custGeom>
          <a:blipFill>
            <a:blip r:embed="rId3">
              <a:alphaModFix amt="35000"/>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5">
              <a:alphaModFix amt="35000"/>
            </a:blip>
            <a:stretch>
              <a:fillRect t="-10"/>
            </a:stretch>
          </a:blipFill>
        </p:spPr>
      </p:sp>
      <p:sp>
        <p:nvSpPr>
          <p:cNvPr id="4" name="Freeform 4"/>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5">
              <a:alphaModFix amt="35000"/>
            </a:blip>
            <a:stretch>
              <a:fillRect t="-10"/>
            </a:stretch>
          </a:blipFill>
        </p:spPr>
      </p:sp>
      <p:sp>
        <p:nvSpPr>
          <p:cNvPr id="5" name="Freeform 5"/>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5">
              <a:alphaModFix amt="35000"/>
            </a:blip>
            <a:stretch>
              <a:fillRect t="-10"/>
            </a:stretch>
          </a:blipFill>
        </p:spPr>
      </p:sp>
      <p:sp>
        <p:nvSpPr>
          <p:cNvPr id="6" name="Freeform 6"/>
          <p:cNvSpPr/>
          <p:nvPr/>
        </p:nvSpPr>
        <p:spPr>
          <a:xfrm>
            <a:off x="376561" y="2982925"/>
            <a:ext cx="17532725" cy="3540995"/>
          </a:xfrm>
          <a:custGeom>
            <a:avLst/>
            <a:gdLst/>
            <a:ahLst/>
            <a:cxnLst/>
            <a:rect l="l" t="t" r="r" b="b"/>
            <a:pathLst>
              <a:path w="17532725" h="3540995">
                <a:moveTo>
                  <a:pt x="0" y="0"/>
                </a:moveTo>
                <a:lnTo>
                  <a:pt x="17532725" y="0"/>
                </a:lnTo>
                <a:lnTo>
                  <a:pt x="17532725" y="3540995"/>
                </a:lnTo>
                <a:lnTo>
                  <a:pt x="0" y="3540995"/>
                </a:lnTo>
                <a:lnTo>
                  <a:pt x="0" y="0"/>
                </a:lnTo>
                <a:close/>
              </a:path>
            </a:pathLst>
          </a:custGeom>
          <a:blipFill>
            <a:blip r:embed="rId6">
              <a:alphaModFix amt="35000"/>
            </a:blip>
            <a:stretch>
              <a:fillRect t="-19"/>
            </a:stretch>
          </a:blipFill>
        </p:spPr>
      </p:sp>
      <p:sp>
        <p:nvSpPr>
          <p:cNvPr id="7" name="Freeform 7"/>
          <p:cNvSpPr/>
          <p:nvPr/>
        </p:nvSpPr>
        <p:spPr>
          <a:xfrm>
            <a:off x="377285" y="2982925"/>
            <a:ext cx="5544007" cy="3540995"/>
          </a:xfrm>
          <a:custGeom>
            <a:avLst/>
            <a:gdLst/>
            <a:ahLst/>
            <a:cxnLst/>
            <a:rect l="l" t="t" r="r" b="b"/>
            <a:pathLst>
              <a:path w="5544007" h="3540995">
                <a:moveTo>
                  <a:pt x="0" y="0"/>
                </a:moveTo>
                <a:lnTo>
                  <a:pt x="5544007" y="0"/>
                </a:lnTo>
                <a:lnTo>
                  <a:pt x="5544007" y="3540995"/>
                </a:lnTo>
                <a:lnTo>
                  <a:pt x="0" y="3540995"/>
                </a:lnTo>
                <a:lnTo>
                  <a:pt x="0" y="0"/>
                </a:lnTo>
                <a:close/>
              </a:path>
            </a:pathLst>
          </a:custGeom>
          <a:blipFill>
            <a:blip r:embed="rId7">
              <a:alphaModFix amt="35000"/>
            </a:blip>
            <a:stretch>
              <a:fillRect t="-19"/>
            </a:stretch>
          </a:blipFill>
        </p:spPr>
      </p:sp>
      <p:sp>
        <p:nvSpPr>
          <p:cNvPr id="8" name="Freeform 8" descr="tmp9898nrc8.png"/>
          <p:cNvSpPr/>
          <p:nvPr/>
        </p:nvSpPr>
        <p:spPr>
          <a:xfrm>
            <a:off x="2844717" y="3016815"/>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8"/>
            <a:stretch>
              <a:fillRect/>
            </a:stretch>
          </a:blipFill>
        </p:spPr>
      </p:sp>
      <p:sp>
        <p:nvSpPr>
          <p:cNvPr id="9" name="Freeform 9"/>
          <p:cNvSpPr/>
          <p:nvPr/>
        </p:nvSpPr>
        <p:spPr>
          <a:xfrm>
            <a:off x="6371292" y="2982925"/>
            <a:ext cx="5544007" cy="3540995"/>
          </a:xfrm>
          <a:custGeom>
            <a:avLst/>
            <a:gdLst/>
            <a:ahLst/>
            <a:cxnLst/>
            <a:rect l="l" t="t" r="r" b="b"/>
            <a:pathLst>
              <a:path w="5544007" h="3540995">
                <a:moveTo>
                  <a:pt x="0" y="0"/>
                </a:moveTo>
                <a:lnTo>
                  <a:pt x="5544007" y="0"/>
                </a:lnTo>
                <a:lnTo>
                  <a:pt x="5544007" y="3540995"/>
                </a:lnTo>
                <a:lnTo>
                  <a:pt x="0" y="3540995"/>
                </a:lnTo>
                <a:lnTo>
                  <a:pt x="0" y="0"/>
                </a:lnTo>
                <a:close/>
              </a:path>
            </a:pathLst>
          </a:custGeom>
          <a:blipFill>
            <a:blip r:embed="rId7">
              <a:alphaModFix amt="35000"/>
            </a:blip>
            <a:stretch>
              <a:fillRect t="-19"/>
            </a:stretch>
          </a:blipFill>
        </p:spPr>
      </p:sp>
      <p:sp>
        <p:nvSpPr>
          <p:cNvPr id="10" name="Freeform 10" descr="tmp5ztr3i_4.png"/>
          <p:cNvSpPr/>
          <p:nvPr/>
        </p:nvSpPr>
        <p:spPr>
          <a:xfrm>
            <a:off x="8838724" y="3016815"/>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9"/>
            <a:stretch>
              <a:fillRect/>
            </a:stretch>
          </a:blipFill>
        </p:spPr>
      </p:sp>
      <p:sp>
        <p:nvSpPr>
          <p:cNvPr id="11" name="Freeform 11"/>
          <p:cNvSpPr/>
          <p:nvPr/>
        </p:nvSpPr>
        <p:spPr>
          <a:xfrm>
            <a:off x="12365984" y="2982925"/>
            <a:ext cx="5544007" cy="3540995"/>
          </a:xfrm>
          <a:custGeom>
            <a:avLst/>
            <a:gdLst/>
            <a:ahLst/>
            <a:cxnLst/>
            <a:rect l="l" t="t" r="r" b="b"/>
            <a:pathLst>
              <a:path w="5544007" h="3540995">
                <a:moveTo>
                  <a:pt x="0" y="0"/>
                </a:moveTo>
                <a:lnTo>
                  <a:pt x="5544007" y="0"/>
                </a:lnTo>
                <a:lnTo>
                  <a:pt x="5544007" y="3540995"/>
                </a:lnTo>
                <a:lnTo>
                  <a:pt x="0" y="3540995"/>
                </a:lnTo>
                <a:lnTo>
                  <a:pt x="0" y="0"/>
                </a:lnTo>
                <a:close/>
              </a:path>
            </a:pathLst>
          </a:custGeom>
          <a:blipFill>
            <a:blip r:embed="rId7">
              <a:alphaModFix amt="35000"/>
            </a:blip>
            <a:stretch>
              <a:fillRect t="-19"/>
            </a:stretch>
          </a:blipFill>
        </p:spPr>
      </p:sp>
      <p:sp>
        <p:nvSpPr>
          <p:cNvPr id="12" name="Freeform 12" descr="tmphrfjmvxr.png"/>
          <p:cNvSpPr/>
          <p:nvPr/>
        </p:nvSpPr>
        <p:spPr>
          <a:xfrm>
            <a:off x="14833454" y="3016815"/>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10"/>
            <a:stretch>
              <a:fillRect/>
            </a:stretch>
          </a:blipFill>
        </p:spPr>
      </p:sp>
      <p:sp>
        <p:nvSpPr>
          <p:cNvPr id="13" name="TextBox 13"/>
          <p:cNvSpPr txBox="1"/>
          <p:nvPr/>
        </p:nvSpPr>
        <p:spPr>
          <a:xfrm>
            <a:off x="806406" y="342652"/>
            <a:ext cx="9022328" cy="1614354"/>
          </a:xfrm>
          <a:prstGeom prst="rect">
            <a:avLst/>
          </a:prstGeom>
        </p:spPr>
        <p:txBody>
          <a:bodyPr lIns="0" tIns="0" rIns="0" bIns="0" rtlCol="0" anchor="t">
            <a:spAutoFit/>
          </a:bodyPr>
          <a:lstStyle/>
          <a:p>
            <a:pPr algn="l">
              <a:lnSpc>
                <a:spcPts val="6159"/>
              </a:lnSpc>
            </a:pPr>
            <a:r>
              <a:rPr lang="en-US" sz="4399">
                <a:solidFill>
                  <a:srgbClr val="202729"/>
                </a:solidFill>
                <a:latin typeface="Noto Sans"/>
                <a:ea typeface="Noto Sans"/>
                <a:cs typeface="Noto Sans"/>
                <a:sym typeface="Noto Sans"/>
              </a:rPr>
              <a:t>Domain Overview</a:t>
            </a:r>
          </a:p>
          <a:p>
            <a:pPr algn="l">
              <a:lnSpc>
                <a:spcPts val="4476"/>
              </a:lnSpc>
            </a:pPr>
            <a:r>
              <a:rPr lang="en-US" sz="3197">
                <a:solidFill>
                  <a:srgbClr val="616161"/>
                </a:solidFill>
                <a:latin typeface="Noto Sans"/>
                <a:ea typeface="Noto Sans"/>
                <a:cs typeface="Noto Sans"/>
                <a:sym typeface="Noto Sans"/>
              </a:rPr>
              <a:t>The Challenges of UI Design and Development</a:t>
            </a:r>
          </a:p>
        </p:txBody>
      </p:sp>
      <p:sp>
        <p:nvSpPr>
          <p:cNvPr id="14" name="TextBox 14"/>
          <p:cNvSpPr txBox="1"/>
          <p:nvPr/>
        </p:nvSpPr>
        <p:spPr>
          <a:xfrm>
            <a:off x="1162812" y="3952342"/>
            <a:ext cx="4057193" cy="419481"/>
          </a:xfrm>
          <a:prstGeom prst="rect">
            <a:avLst/>
          </a:prstGeom>
        </p:spPr>
        <p:txBody>
          <a:bodyPr lIns="0" tIns="0" rIns="0" bIns="0" rtlCol="0" anchor="t">
            <a:spAutoFit/>
          </a:bodyPr>
          <a:lstStyle/>
          <a:p>
            <a:pPr algn="l">
              <a:lnSpc>
                <a:spcPts val="3122"/>
              </a:lnSpc>
            </a:pPr>
            <a:r>
              <a:rPr lang="en-US" sz="2602" b="1">
                <a:solidFill>
                  <a:srgbClr val="616161"/>
                </a:solidFill>
                <a:latin typeface="Noto Sans Bold"/>
                <a:ea typeface="Noto Sans Bold"/>
                <a:cs typeface="Noto Sans Bold"/>
                <a:sym typeface="Noto Sans Bold"/>
              </a:rPr>
              <a:t>UI Framework Evolution</a:t>
            </a:r>
          </a:p>
        </p:txBody>
      </p:sp>
      <p:sp>
        <p:nvSpPr>
          <p:cNvPr id="15" name="TextBox 15"/>
          <p:cNvSpPr txBox="1"/>
          <p:nvPr/>
        </p:nvSpPr>
        <p:spPr>
          <a:xfrm>
            <a:off x="583216" y="4349058"/>
            <a:ext cx="5323656" cy="1609630"/>
          </a:xfrm>
          <a:prstGeom prst="rect">
            <a:avLst/>
          </a:prstGeom>
        </p:spPr>
        <p:txBody>
          <a:bodyPr lIns="0" tIns="0" rIns="0" bIns="0" rtlCol="0" anchor="t">
            <a:spAutoFit/>
          </a:bodyPr>
          <a:lstStyle/>
          <a:p>
            <a:pPr algn="ctr">
              <a:lnSpc>
                <a:spcPts val="3122"/>
              </a:lnSpc>
            </a:pPr>
            <a:r>
              <a:rPr lang="en-US" sz="2602">
                <a:solidFill>
                  <a:srgbClr val="616161"/>
                </a:solidFill>
                <a:latin typeface="Noto Sans"/>
                <a:ea typeface="Noto Sans"/>
                <a:cs typeface="Noto Sans"/>
                <a:sym typeface="Noto Sans"/>
              </a:rPr>
              <a:t>Modern frameworks like React.js, Angular, and Vue.js simplify building state-driven, dynamic applications but complicate the </a:t>
            </a:r>
          </a:p>
        </p:txBody>
      </p:sp>
      <p:sp>
        <p:nvSpPr>
          <p:cNvPr id="16" name="TextBox 16"/>
          <p:cNvSpPr txBox="1"/>
          <p:nvPr/>
        </p:nvSpPr>
        <p:spPr>
          <a:xfrm>
            <a:off x="1313288" y="5935923"/>
            <a:ext cx="3748773" cy="419481"/>
          </a:xfrm>
          <a:prstGeom prst="rect">
            <a:avLst/>
          </a:prstGeom>
        </p:spPr>
        <p:txBody>
          <a:bodyPr lIns="0" tIns="0" rIns="0" bIns="0" rtlCol="0" anchor="t">
            <a:spAutoFit/>
          </a:bodyPr>
          <a:lstStyle/>
          <a:p>
            <a:pPr algn="l">
              <a:lnSpc>
                <a:spcPts val="3122"/>
              </a:lnSpc>
            </a:pPr>
            <a:r>
              <a:rPr lang="en-US" sz="2602">
                <a:solidFill>
                  <a:srgbClr val="616161"/>
                </a:solidFill>
                <a:latin typeface="Noto Sans"/>
                <a:ea typeface="Noto Sans"/>
                <a:cs typeface="Noto Sans"/>
                <a:sym typeface="Noto Sans"/>
              </a:rPr>
              <a:t>design-to-code process.</a:t>
            </a:r>
          </a:p>
        </p:txBody>
      </p:sp>
      <p:sp>
        <p:nvSpPr>
          <p:cNvPr id="17" name="TextBox 17"/>
          <p:cNvSpPr txBox="1"/>
          <p:nvPr/>
        </p:nvSpPr>
        <p:spPr>
          <a:xfrm>
            <a:off x="7698962" y="3953046"/>
            <a:ext cx="2949188" cy="419481"/>
          </a:xfrm>
          <a:prstGeom prst="rect">
            <a:avLst/>
          </a:prstGeom>
        </p:spPr>
        <p:txBody>
          <a:bodyPr lIns="0" tIns="0" rIns="0" bIns="0" rtlCol="0" anchor="t">
            <a:spAutoFit/>
          </a:bodyPr>
          <a:lstStyle/>
          <a:p>
            <a:pPr algn="l">
              <a:lnSpc>
                <a:spcPts val="3122"/>
              </a:lnSpc>
            </a:pPr>
            <a:r>
              <a:rPr lang="en-US" sz="2602" b="1">
                <a:solidFill>
                  <a:srgbClr val="616161"/>
                </a:solidFill>
                <a:latin typeface="Noto Sans Bold"/>
                <a:ea typeface="Noto Sans Bold"/>
                <a:cs typeface="Noto Sans Bold"/>
                <a:sym typeface="Noto Sans Bold"/>
              </a:rPr>
              <a:t>Prototyping Tools</a:t>
            </a:r>
          </a:p>
        </p:txBody>
      </p:sp>
      <p:sp>
        <p:nvSpPr>
          <p:cNvPr id="18" name="TextBox 18"/>
          <p:cNvSpPr txBox="1"/>
          <p:nvPr/>
        </p:nvSpPr>
        <p:spPr>
          <a:xfrm>
            <a:off x="6467761" y="4349782"/>
            <a:ext cx="5548827" cy="1212933"/>
          </a:xfrm>
          <a:prstGeom prst="rect">
            <a:avLst/>
          </a:prstGeom>
        </p:spPr>
        <p:txBody>
          <a:bodyPr lIns="0" tIns="0" rIns="0" bIns="0" rtlCol="0" anchor="t">
            <a:spAutoFit/>
          </a:bodyPr>
          <a:lstStyle/>
          <a:p>
            <a:pPr algn="ctr">
              <a:lnSpc>
                <a:spcPts val="3122"/>
              </a:lnSpc>
            </a:pPr>
            <a:r>
              <a:rPr lang="en-US" sz="2602">
                <a:solidFill>
                  <a:srgbClr val="616161"/>
                </a:solidFill>
                <a:latin typeface="Noto Sans"/>
                <a:ea typeface="Noto Sans"/>
                <a:cs typeface="Noto Sans"/>
                <a:sym typeface="Noto Sans"/>
              </a:rPr>
              <a:t>Tools such as Figma and Adobe XD aid in rapid prototyping but do not generate production-ready code, </a:t>
            </a:r>
          </a:p>
        </p:txBody>
      </p:sp>
      <p:sp>
        <p:nvSpPr>
          <p:cNvPr id="19" name="TextBox 19"/>
          <p:cNvSpPr txBox="1"/>
          <p:nvPr/>
        </p:nvSpPr>
        <p:spPr>
          <a:xfrm>
            <a:off x="6656394" y="5539950"/>
            <a:ext cx="5074196" cy="419481"/>
          </a:xfrm>
          <a:prstGeom prst="rect">
            <a:avLst/>
          </a:prstGeom>
        </p:spPr>
        <p:txBody>
          <a:bodyPr lIns="0" tIns="0" rIns="0" bIns="0" rtlCol="0" anchor="t">
            <a:spAutoFit/>
          </a:bodyPr>
          <a:lstStyle/>
          <a:p>
            <a:pPr algn="l">
              <a:lnSpc>
                <a:spcPts val="3122"/>
              </a:lnSpc>
            </a:pPr>
            <a:r>
              <a:rPr lang="en-US" sz="2602">
                <a:solidFill>
                  <a:srgbClr val="616161"/>
                </a:solidFill>
                <a:latin typeface="Noto Sans"/>
                <a:ea typeface="Noto Sans"/>
                <a:cs typeface="Noto Sans"/>
                <a:sym typeface="Noto Sans"/>
              </a:rPr>
              <a:t>leading to communication gaps.</a:t>
            </a:r>
          </a:p>
        </p:txBody>
      </p:sp>
      <p:sp>
        <p:nvSpPr>
          <p:cNvPr id="20" name="TextBox 20"/>
          <p:cNvSpPr txBox="1"/>
          <p:nvPr/>
        </p:nvSpPr>
        <p:spPr>
          <a:xfrm>
            <a:off x="12828251" y="3952342"/>
            <a:ext cx="4718228" cy="419481"/>
          </a:xfrm>
          <a:prstGeom prst="rect">
            <a:avLst/>
          </a:prstGeom>
        </p:spPr>
        <p:txBody>
          <a:bodyPr lIns="0" tIns="0" rIns="0" bIns="0" rtlCol="0" anchor="t">
            <a:spAutoFit/>
          </a:bodyPr>
          <a:lstStyle/>
          <a:p>
            <a:pPr algn="l">
              <a:lnSpc>
                <a:spcPts val="3122"/>
              </a:lnSpc>
            </a:pPr>
            <a:r>
              <a:rPr lang="en-US" sz="2602" b="1">
                <a:solidFill>
                  <a:srgbClr val="616161"/>
                </a:solidFill>
                <a:latin typeface="Noto Sans Bold"/>
                <a:ea typeface="Noto Sans Bold"/>
                <a:cs typeface="Noto Sans Bold"/>
                <a:sym typeface="Noto Sans Bold"/>
              </a:rPr>
              <a:t>Design-to-Development Gap</a:t>
            </a:r>
          </a:p>
        </p:txBody>
      </p:sp>
      <p:sp>
        <p:nvSpPr>
          <p:cNvPr id="21" name="TextBox 21"/>
          <p:cNvSpPr txBox="1"/>
          <p:nvPr/>
        </p:nvSpPr>
        <p:spPr>
          <a:xfrm>
            <a:off x="12465348" y="4349058"/>
            <a:ext cx="5540731" cy="1609630"/>
          </a:xfrm>
          <a:prstGeom prst="rect">
            <a:avLst/>
          </a:prstGeom>
        </p:spPr>
        <p:txBody>
          <a:bodyPr lIns="0" tIns="0" rIns="0" bIns="0" rtlCol="0" anchor="t">
            <a:spAutoFit/>
          </a:bodyPr>
          <a:lstStyle/>
          <a:p>
            <a:pPr algn="ctr">
              <a:lnSpc>
                <a:spcPts val="3122"/>
              </a:lnSpc>
            </a:pPr>
            <a:r>
              <a:rPr lang="en-US" sz="2602">
                <a:solidFill>
                  <a:srgbClr val="616161"/>
                </a:solidFill>
                <a:latin typeface="Noto Sans"/>
                <a:ea typeface="Noto Sans"/>
                <a:cs typeface="Noto Sans"/>
                <a:sym typeface="Noto Sans"/>
              </a:rPr>
              <a:t>The gap between designers and developers causes inefficiency and miscommunication, leading to delays and discrepancies between </a:t>
            </a:r>
          </a:p>
        </p:txBody>
      </p:sp>
      <p:sp>
        <p:nvSpPr>
          <p:cNvPr id="22" name="TextBox 22"/>
          <p:cNvSpPr txBox="1"/>
          <p:nvPr/>
        </p:nvSpPr>
        <p:spPr>
          <a:xfrm>
            <a:off x="12957829" y="5935923"/>
            <a:ext cx="4450251" cy="419481"/>
          </a:xfrm>
          <a:prstGeom prst="rect">
            <a:avLst/>
          </a:prstGeom>
        </p:spPr>
        <p:txBody>
          <a:bodyPr lIns="0" tIns="0" rIns="0" bIns="0" rtlCol="0" anchor="t">
            <a:spAutoFit/>
          </a:bodyPr>
          <a:lstStyle/>
          <a:p>
            <a:pPr algn="l">
              <a:lnSpc>
                <a:spcPts val="3122"/>
              </a:lnSpc>
            </a:pPr>
            <a:r>
              <a:rPr lang="en-US" sz="2602">
                <a:solidFill>
                  <a:srgbClr val="616161"/>
                </a:solidFill>
                <a:latin typeface="Noto Sans"/>
                <a:ea typeface="Noto Sans"/>
                <a:cs typeface="Noto Sans"/>
                <a:sym typeface="Noto Sans"/>
              </a:rPr>
              <a:t>design and implementation.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090842"/>
            <a:ext cx="18286552" cy="195072"/>
          </a:xfrm>
          <a:custGeom>
            <a:avLst/>
            <a:gdLst/>
            <a:ahLst/>
            <a:cxnLst/>
            <a:rect l="l" t="t" r="r" b="b"/>
            <a:pathLst>
              <a:path w="18286552" h="195072">
                <a:moveTo>
                  <a:pt x="0" y="0"/>
                </a:moveTo>
                <a:lnTo>
                  <a:pt x="18286552" y="0"/>
                </a:lnTo>
                <a:lnTo>
                  <a:pt x="18286552" y="195072"/>
                </a:lnTo>
                <a:lnTo>
                  <a:pt x="0" y="195072"/>
                </a:lnTo>
                <a:lnTo>
                  <a:pt x="0" y="0"/>
                </a:lnTo>
                <a:close/>
              </a:path>
            </a:pathLst>
          </a:custGeom>
          <a:blipFill>
            <a:blip r:embed="rId3">
              <a:alphaModFix amt="35000"/>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5">
              <a:alphaModFix amt="35000"/>
            </a:blip>
            <a:stretch>
              <a:fillRect t="-10"/>
            </a:stretch>
          </a:blipFill>
        </p:spPr>
      </p:sp>
      <p:sp>
        <p:nvSpPr>
          <p:cNvPr id="4" name="Freeform 4"/>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5">
              <a:alphaModFix amt="35000"/>
            </a:blip>
            <a:stretch>
              <a:fillRect t="-10"/>
            </a:stretch>
          </a:blipFill>
        </p:spPr>
      </p:sp>
      <p:sp>
        <p:nvSpPr>
          <p:cNvPr id="5" name="Freeform 5"/>
          <p:cNvSpPr/>
          <p:nvPr/>
        </p:nvSpPr>
        <p:spPr>
          <a:xfrm>
            <a:off x="376561" y="2983668"/>
            <a:ext cx="17532725" cy="6428899"/>
          </a:xfrm>
          <a:custGeom>
            <a:avLst/>
            <a:gdLst/>
            <a:ahLst/>
            <a:cxnLst/>
            <a:rect l="l" t="t" r="r" b="b"/>
            <a:pathLst>
              <a:path w="17532725" h="6428899">
                <a:moveTo>
                  <a:pt x="0" y="0"/>
                </a:moveTo>
                <a:lnTo>
                  <a:pt x="17532725" y="0"/>
                </a:lnTo>
                <a:lnTo>
                  <a:pt x="17532725" y="6428899"/>
                </a:lnTo>
                <a:lnTo>
                  <a:pt x="0" y="6428899"/>
                </a:lnTo>
                <a:lnTo>
                  <a:pt x="0" y="0"/>
                </a:lnTo>
                <a:close/>
              </a:path>
            </a:pathLst>
          </a:custGeom>
          <a:blipFill>
            <a:blip r:embed="rId6">
              <a:alphaModFix amt="35000"/>
            </a:blip>
            <a:stretch>
              <a:fillRect t="-10"/>
            </a:stretch>
          </a:blipFill>
        </p:spPr>
      </p:sp>
      <p:sp>
        <p:nvSpPr>
          <p:cNvPr id="6" name="Freeform 6"/>
          <p:cNvSpPr/>
          <p:nvPr/>
        </p:nvSpPr>
        <p:spPr>
          <a:xfrm>
            <a:off x="376561" y="2983668"/>
            <a:ext cx="8541353" cy="6428899"/>
          </a:xfrm>
          <a:custGeom>
            <a:avLst/>
            <a:gdLst/>
            <a:ahLst/>
            <a:cxnLst/>
            <a:rect l="l" t="t" r="r" b="b"/>
            <a:pathLst>
              <a:path w="8541353" h="6428899">
                <a:moveTo>
                  <a:pt x="0" y="0"/>
                </a:moveTo>
                <a:lnTo>
                  <a:pt x="8541354" y="0"/>
                </a:lnTo>
                <a:lnTo>
                  <a:pt x="8541354" y="6428899"/>
                </a:lnTo>
                <a:lnTo>
                  <a:pt x="0" y="6428899"/>
                </a:lnTo>
                <a:lnTo>
                  <a:pt x="0" y="0"/>
                </a:lnTo>
                <a:close/>
              </a:path>
            </a:pathLst>
          </a:custGeom>
          <a:blipFill>
            <a:blip r:embed="rId7">
              <a:alphaModFix amt="35000"/>
            </a:blip>
            <a:stretch>
              <a:fillRect t="-10"/>
            </a:stretch>
          </a:blipFill>
        </p:spPr>
      </p:sp>
      <p:sp>
        <p:nvSpPr>
          <p:cNvPr id="7" name="Freeform 7"/>
          <p:cNvSpPr/>
          <p:nvPr/>
        </p:nvSpPr>
        <p:spPr>
          <a:xfrm>
            <a:off x="9367933" y="2983668"/>
            <a:ext cx="8541353" cy="6428899"/>
          </a:xfrm>
          <a:custGeom>
            <a:avLst/>
            <a:gdLst/>
            <a:ahLst/>
            <a:cxnLst/>
            <a:rect l="l" t="t" r="r" b="b"/>
            <a:pathLst>
              <a:path w="8541353" h="6428899">
                <a:moveTo>
                  <a:pt x="0" y="0"/>
                </a:moveTo>
                <a:lnTo>
                  <a:pt x="8541353" y="0"/>
                </a:lnTo>
                <a:lnTo>
                  <a:pt x="8541353" y="6428899"/>
                </a:lnTo>
                <a:lnTo>
                  <a:pt x="0" y="6428899"/>
                </a:lnTo>
                <a:lnTo>
                  <a:pt x="0" y="0"/>
                </a:lnTo>
                <a:close/>
              </a:path>
            </a:pathLst>
          </a:custGeom>
          <a:blipFill>
            <a:blip r:embed="rId7">
              <a:alphaModFix amt="35000"/>
            </a:blip>
            <a:stretch>
              <a:fillRect t="-10"/>
            </a:stretch>
          </a:blipFill>
        </p:spPr>
      </p:sp>
      <p:sp>
        <p:nvSpPr>
          <p:cNvPr id="8" name="Freeform 8" descr="tmpnanoo9_0.png"/>
          <p:cNvSpPr/>
          <p:nvPr/>
        </p:nvSpPr>
        <p:spPr>
          <a:xfrm>
            <a:off x="9448571" y="3016815"/>
            <a:ext cx="8381524" cy="4723924"/>
          </a:xfrm>
          <a:custGeom>
            <a:avLst/>
            <a:gdLst/>
            <a:ahLst/>
            <a:cxnLst/>
            <a:rect l="l" t="t" r="r" b="b"/>
            <a:pathLst>
              <a:path w="8381524" h="4723924">
                <a:moveTo>
                  <a:pt x="0" y="0"/>
                </a:moveTo>
                <a:lnTo>
                  <a:pt x="8381524" y="0"/>
                </a:lnTo>
                <a:lnTo>
                  <a:pt x="8381524" y="4723924"/>
                </a:lnTo>
                <a:lnTo>
                  <a:pt x="0" y="4723924"/>
                </a:lnTo>
                <a:lnTo>
                  <a:pt x="0" y="0"/>
                </a:lnTo>
                <a:close/>
              </a:path>
            </a:pathLst>
          </a:custGeom>
          <a:blipFill>
            <a:blip r:embed="rId8"/>
            <a:stretch>
              <a:fillRect/>
            </a:stretch>
          </a:blipFill>
        </p:spPr>
      </p:sp>
      <p:sp>
        <p:nvSpPr>
          <p:cNvPr id="9" name="Freeform 9"/>
          <p:cNvSpPr/>
          <p:nvPr/>
        </p:nvSpPr>
        <p:spPr>
          <a:xfrm>
            <a:off x="9367933" y="7860240"/>
            <a:ext cx="8541353" cy="462972"/>
          </a:xfrm>
          <a:custGeom>
            <a:avLst/>
            <a:gdLst/>
            <a:ahLst/>
            <a:cxnLst/>
            <a:rect l="l" t="t" r="r" b="b"/>
            <a:pathLst>
              <a:path w="8541353" h="462972">
                <a:moveTo>
                  <a:pt x="0" y="0"/>
                </a:moveTo>
                <a:lnTo>
                  <a:pt x="8541353" y="0"/>
                </a:lnTo>
                <a:lnTo>
                  <a:pt x="8541353" y="462972"/>
                </a:lnTo>
                <a:lnTo>
                  <a:pt x="0" y="462972"/>
                </a:lnTo>
                <a:lnTo>
                  <a:pt x="0" y="0"/>
                </a:lnTo>
                <a:close/>
              </a:path>
            </a:pathLst>
          </a:custGeom>
          <a:blipFill>
            <a:blip r:embed="rId9">
              <a:alphaModFix amt="35000"/>
            </a:blip>
            <a:stretch>
              <a:fillRect t="-152"/>
            </a:stretch>
          </a:blipFill>
        </p:spPr>
      </p:sp>
      <p:sp>
        <p:nvSpPr>
          <p:cNvPr id="10" name="TextBox 10"/>
          <p:cNvSpPr txBox="1"/>
          <p:nvPr/>
        </p:nvSpPr>
        <p:spPr>
          <a:xfrm>
            <a:off x="806406" y="342652"/>
            <a:ext cx="9143276" cy="1614354"/>
          </a:xfrm>
          <a:prstGeom prst="rect">
            <a:avLst/>
          </a:prstGeom>
        </p:spPr>
        <p:txBody>
          <a:bodyPr lIns="0" tIns="0" rIns="0" bIns="0" rtlCol="0" anchor="t">
            <a:spAutoFit/>
          </a:bodyPr>
          <a:lstStyle/>
          <a:p>
            <a:pPr algn="l">
              <a:lnSpc>
                <a:spcPts val="6159"/>
              </a:lnSpc>
            </a:pPr>
            <a:r>
              <a:rPr lang="en-US" sz="4399">
                <a:solidFill>
                  <a:srgbClr val="202729"/>
                </a:solidFill>
                <a:latin typeface="Noto Sans"/>
                <a:ea typeface="Noto Sans"/>
                <a:cs typeface="Noto Sans"/>
                <a:sym typeface="Noto Sans"/>
              </a:rPr>
              <a:t>Literature Review</a:t>
            </a:r>
          </a:p>
          <a:p>
            <a:pPr algn="l">
              <a:lnSpc>
                <a:spcPts val="4476"/>
              </a:lnSpc>
            </a:pPr>
            <a:r>
              <a:rPr lang="en-US" sz="3197">
                <a:solidFill>
                  <a:srgbClr val="616161"/>
                </a:solidFill>
                <a:latin typeface="Noto Sans"/>
                <a:ea typeface="Noto Sans"/>
                <a:cs typeface="Noto Sans"/>
                <a:sym typeface="Noto Sans"/>
              </a:rPr>
              <a:t>Domain-Specific Languages (DSLs) in UI Design</a:t>
            </a:r>
          </a:p>
        </p:txBody>
      </p:sp>
      <p:sp>
        <p:nvSpPr>
          <p:cNvPr id="11" name="TextBox 11"/>
          <p:cNvSpPr txBox="1"/>
          <p:nvPr/>
        </p:nvSpPr>
        <p:spPr>
          <a:xfrm>
            <a:off x="1111682" y="3027331"/>
            <a:ext cx="7916818" cy="1887264"/>
          </a:xfrm>
          <a:prstGeom prst="rect">
            <a:avLst/>
          </a:prstGeom>
        </p:spPr>
        <p:txBody>
          <a:bodyPr lIns="0" tIns="0" rIns="0" bIns="0" rtlCol="0" anchor="t">
            <a:spAutoFit/>
          </a:bodyPr>
          <a:lstStyle/>
          <a:p>
            <a:pPr algn="l">
              <a:lnSpc>
                <a:spcPts val="2880"/>
              </a:lnSpc>
            </a:pPr>
            <a:r>
              <a:rPr lang="en-US" sz="2398">
                <a:solidFill>
                  <a:srgbClr val="000000"/>
                </a:solidFill>
                <a:latin typeface="Noto Sans"/>
                <a:ea typeface="Noto Sans"/>
                <a:cs typeface="Noto Sans"/>
                <a:sym typeface="Noto Sans"/>
              </a:rPr>
              <a:t>•</a:t>
            </a:r>
            <a:r>
              <a:rPr lang="en-US" sz="2398" b="1">
                <a:solidFill>
                  <a:srgbClr val="616161"/>
                </a:solidFill>
                <a:latin typeface="Noto Sans Bold"/>
                <a:ea typeface="Noto Sans Bold"/>
                <a:cs typeface="Noto Sans Bold"/>
                <a:sym typeface="Noto Sans Bold"/>
              </a:rPr>
              <a:t>Widespread Use of DSLs:</a:t>
            </a:r>
            <a:r>
              <a:rPr lang="en-US" sz="2398">
                <a:solidFill>
                  <a:srgbClr val="616161"/>
                </a:solidFill>
                <a:latin typeface="Noto Sans"/>
                <a:ea typeface="Noto Sans"/>
                <a:cs typeface="Noto Sans"/>
                <a:sym typeface="Noto Sans"/>
              </a:rPr>
              <a:t> DSLs are leveraged across diverse industries, from database querying (SQL) to text manipulation (regex) and software engineering, offering simplicity in abstraction for non-technical users.</a:t>
            </a:r>
          </a:p>
        </p:txBody>
      </p:sp>
      <p:sp>
        <p:nvSpPr>
          <p:cNvPr id="12" name="TextBox 12"/>
          <p:cNvSpPr txBox="1"/>
          <p:nvPr/>
        </p:nvSpPr>
        <p:spPr>
          <a:xfrm>
            <a:off x="1111682" y="5068462"/>
            <a:ext cx="7144626" cy="719499"/>
          </a:xfrm>
          <a:prstGeom prst="rect">
            <a:avLst/>
          </a:prstGeom>
        </p:spPr>
        <p:txBody>
          <a:bodyPr lIns="0" tIns="0" rIns="0" bIns="0" rtlCol="0" anchor="t">
            <a:spAutoFit/>
          </a:bodyPr>
          <a:lstStyle/>
          <a:p>
            <a:pPr algn="l">
              <a:lnSpc>
                <a:spcPts val="5995"/>
              </a:lnSpc>
            </a:pPr>
            <a:r>
              <a:rPr lang="en-US" sz="2398" spc="2">
                <a:solidFill>
                  <a:srgbClr val="000000"/>
                </a:solidFill>
                <a:latin typeface="Noto Sans"/>
                <a:ea typeface="Noto Sans"/>
                <a:cs typeface="Noto Sans"/>
                <a:sym typeface="Noto Sans"/>
              </a:rPr>
              <a:t>•</a:t>
            </a:r>
            <a:r>
              <a:rPr lang="en-US" sz="2398" b="1" spc="2">
                <a:solidFill>
                  <a:srgbClr val="616161"/>
                </a:solidFill>
                <a:latin typeface="Noto Sans Bold"/>
                <a:ea typeface="Noto Sans Bold"/>
                <a:cs typeface="Noto Sans Bold"/>
                <a:sym typeface="Noto Sans Bold"/>
              </a:rPr>
              <a:t>UI Design with DSLs:</a:t>
            </a:r>
            <a:r>
              <a:rPr lang="en-US" sz="2398" spc="2">
                <a:solidFill>
                  <a:srgbClr val="616161"/>
                </a:solidFill>
                <a:latin typeface="Noto Sans"/>
                <a:ea typeface="Noto Sans"/>
                <a:cs typeface="Noto Sans"/>
                <a:sym typeface="Noto Sans"/>
              </a:rPr>
              <a:t> DSLs in UI design enable </a:t>
            </a:r>
          </a:p>
        </p:txBody>
      </p:sp>
      <p:sp>
        <p:nvSpPr>
          <p:cNvPr id="13" name="TextBox 13"/>
          <p:cNvSpPr txBox="1"/>
          <p:nvPr/>
        </p:nvSpPr>
        <p:spPr>
          <a:xfrm>
            <a:off x="1294562" y="5919368"/>
            <a:ext cx="7596016" cy="937889"/>
          </a:xfrm>
          <a:prstGeom prst="rect">
            <a:avLst/>
          </a:prstGeom>
        </p:spPr>
        <p:txBody>
          <a:bodyPr lIns="0" tIns="0" rIns="0" bIns="0" rtlCol="0" anchor="t">
            <a:spAutoFit/>
          </a:bodyPr>
          <a:lstStyle/>
          <a:p>
            <a:pPr algn="l">
              <a:lnSpc>
                <a:spcPts val="1199"/>
              </a:lnSpc>
            </a:pPr>
            <a:r>
              <a:rPr lang="en-US" sz="2398">
                <a:solidFill>
                  <a:srgbClr val="616161"/>
                </a:solidFill>
                <a:latin typeface="Noto Sans"/>
                <a:ea typeface="Noto Sans"/>
                <a:cs typeface="Noto Sans"/>
                <a:sym typeface="Noto Sans"/>
              </a:rPr>
              <a:t>designers to define user interface components </a:t>
            </a:r>
          </a:p>
          <a:p>
            <a:pPr algn="l">
              <a:lnSpc>
                <a:spcPts val="4561"/>
              </a:lnSpc>
            </a:pPr>
            <a:r>
              <a:rPr lang="en-US" sz="2398">
                <a:solidFill>
                  <a:srgbClr val="616161"/>
                </a:solidFill>
                <a:latin typeface="Noto Sans"/>
                <a:ea typeface="Noto Sans"/>
                <a:cs typeface="Noto Sans"/>
                <a:sym typeface="Noto Sans"/>
              </a:rPr>
              <a:t>using natural, readable expressions, simplifying the </a:t>
            </a:r>
          </a:p>
          <a:p>
            <a:pPr algn="l">
              <a:lnSpc>
                <a:spcPts val="1199"/>
              </a:lnSpc>
            </a:pPr>
            <a:r>
              <a:rPr lang="en-US" sz="2398">
                <a:solidFill>
                  <a:srgbClr val="616161"/>
                </a:solidFill>
                <a:latin typeface="Noto Sans"/>
                <a:ea typeface="Noto Sans"/>
                <a:cs typeface="Noto Sans"/>
                <a:sym typeface="Noto Sans"/>
              </a:rPr>
              <a:t>transition from design to code.</a:t>
            </a:r>
          </a:p>
        </p:txBody>
      </p:sp>
      <p:sp>
        <p:nvSpPr>
          <p:cNvPr id="14" name="TextBox 14"/>
          <p:cNvSpPr txBox="1"/>
          <p:nvPr/>
        </p:nvSpPr>
        <p:spPr>
          <a:xfrm>
            <a:off x="1111682" y="6836035"/>
            <a:ext cx="7636154" cy="719499"/>
          </a:xfrm>
          <a:prstGeom prst="rect">
            <a:avLst/>
          </a:prstGeom>
        </p:spPr>
        <p:txBody>
          <a:bodyPr lIns="0" tIns="0" rIns="0" bIns="0" rtlCol="0" anchor="t">
            <a:spAutoFit/>
          </a:bodyPr>
          <a:lstStyle/>
          <a:p>
            <a:pPr algn="l">
              <a:lnSpc>
                <a:spcPts val="5995"/>
              </a:lnSpc>
            </a:pPr>
            <a:r>
              <a:rPr lang="en-US" sz="2398">
                <a:solidFill>
                  <a:srgbClr val="000000"/>
                </a:solidFill>
                <a:latin typeface="Noto Sans"/>
                <a:ea typeface="Noto Sans"/>
                <a:cs typeface="Noto Sans"/>
                <a:sym typeface="Noto Sans"/>
              </a:rPr>
              <a:t>•</a:t>
            </a:r>
            <a:r>
              <a:rPr lang="en-US" sz="2398" b="1">
                <a:solidFill>
                  <a:srgbClr val="616161"/>
                </a:solidFill>
                <a:latin typeface="Noto Sans Bold"/>
                <a:ea typeface="Noto Sans Bold"/>
                <a:cs typeface="Noto Sans Bold"/>
                <a:sym typeface="Noto Sans Bold"/>
              </a:rPr>
              <a:t>Existing Tools &amp; Libraries:</a:t>
            </a:r>
            <a:r>
              <a:rPr lang="en-US" sz="2398">
                <a:solidFill>
                  <a:srgbClr val="616161"/>
                </a:solidFill>
                <a:latin typeface="Noto Sans"/>
                <a:ea typeface="Noto Sans"/>
                <a:cs typeface="Noto Sans"/>
                <a:sym typeface="Noto Sans"/>
              </a:rPr>
              <a:t> Tools like Webflow and </a:t>
            </a:r>
          </a:p>
        </p:txBody>
      </p:sp>
      <p:sp>
        <p:nvSpPr>
          <p:cNvPr id="15" name="TextBox 15"/>
          <p:cNvSpPr txBox="1"/>
          <p:nvPr/>
        </p:nvSpPr>
        <p:spPr>
          <a:xfrm>
            <a:off x="1294562" y="7686961"/>
            <a:ext cx="7577995" cy="1303649"/>
          </a:xfrm>
          <a:prstGeom prst="rect">
            <a:avLst/>
          </a:prstGeom>
        </p:spPr>
        <p:txBody>
          <a:bodyPr lIns="0" tIns="0" rIns="0" bIns="0" rtlCol="0" anchor="t">
            <a:spAutoFit/>
          </a:bodyPr>
          <a:lstStyle/>
          <a:p>
            <a:pPr algn="l">
              <a:lnSpc>
                <a:spcPts val="1199"/>
              </a:lnSpc>
            </a:pPr>
            <a:r>
              <a:rPr lang="en-US" sz="2398">
                <a:solidFill>
                  <a:srgbClr val="616161"/>
                </a:solidFill>
                <a:latin typeface="Noto Sans"/>
                <a:ea typeface="Noto Sans"/>
                <a:cs typeface="Noto Sans"/>
                <a:sym typeface="Noto Sans"/>
              </a:rPr>
              <a:t>React-Bootstrap offer drag-and-drop interfaces and </a:t>
            </a:r>
          </a:p>
          <a:p>
            <a:pPr algn="l">
              <a:lnSpc>
                <a:spcPts val="4561"/>
              </a:lnSpc>
            </a:pPr>
            <a:r>
              <a:rPr lang="en-US" sz="2398">
                <a:solidFill>
                  <a:srgbClr val="616161"/>
                </a:solidFill>
                <a:latin typeface="Noto Sans"/>
                <a:ea typeface="Noto Sans"/>
                <a:cs typeface="Noto Sans"/>
                <a:sym typeface="Noto Sans"/>
              </a:rPr>
              <a:t>predefined components but still require technical </a:t>
            </a:r>
          </a:p>
          <a:p>
            <a:pPr algn="l">
              <a:lnSpc>
                <a:spcPts val="1199"/>
              </a:lnSpc>
            </a:pPr>
            <a:r>
              <a:rPr lang="en-US" sz="2398">
                <a:solidFill>
                  <a:srgbClr val="616161"/>
                </a:solidFill>
                <a:latin typeface="Noto Sans"/>
                <a:ea typeface="Noto Sans"/>
                <a:cs typeface="Noto Sans"/>
                <a:sym typeface="Noto Sans"/>
              </a:rPr>
              <a:t>knowledge. DSLs aim to bridge this gap by </a:t>
            </a:r>
          </a:p>
          <a:p>
            <a:pPr algn="l">
              <a:lnSpc>
                <a:spcPts val="4561"/>
              </a:lnSpc>
            </a:pPr>
            <a:r>
              <a:rPr lang="en-US" sz="2398">
                <a:solidFill>
                  <a:srgbClr val="616161"/>
                </a:solidFill>
                <a:latin typeface="Noto Sans"/>
                <a:ea typeface="Noto Sans"/>
                <a:cs typeface="Noto Sans"/>
                <a:sym typeface="Noto Sans"/>
              </a:rPr>
              <a:t>simplifying the process with text-based input.</a:t>
            </a:r>
          </a:p>
        </p:txBody>
      </p:sp>
      <p:sp>
        <p:nvSpPr>
          <p:cNvPr id="16" name="TextBox 16"/>
          <p:cNvSpPr txBox="1"/>
          <p:nvPr/>
        </p:nvSpPr>
        <p:spPr>
          <a:xfrm>
            <a:off x="13609453" y="7886014"/>
            <a:ext cx="4312691" cy="312591"/>
          </a:xfrm>
          <a:prstGeom prst="rect">
            <a:avLst/>
          </a:prstGeom>
        </p:spPr>
        <p:txBody>
          <a:bodyPr lIns="0" tIns="0" rIns="0" bIns="0" rtlCol="0" anchor="t">
            <a:spAutoFit/>
          </a:bodyPr>
          <a:lstStyle/>
          <a:p>
            <a:pPr algn="l">
              <a:lnSpc>
                <a:spcPts val="2523"/>
              </a:lnSpc>
            </a:pPr>
            <a:r>
              <a:rPr lang="en-US" sz="1802">
                <a:solidFill>
                  <a:srgbClr val="616161"/>
                </a:solidFill>
                <a:latin typeface="Noto Sans"/>
                <a:ea typeface="Noto Sans"/>
                <a:cs typeface="Noto Sans"/>
                <a:sym typeface="Noto Sans"/>
              </a:rPr>
              <a:t>Photo by Branko Stancevic on Unsplash</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090842"/>
            <a:ext cx="18286552" cy="195072"/>
          </a:xfrm>
          <a:custGeom>
            <a:avLst/>
            <a:gdLst/>
            <a:ahLst/>
            <a:cxnLst/>
            <a:rect l="l" t="t" r="r" b="b"/>
            <a:pathLst>
              <a:path w="18286552" h="195072">
                <a:moveTo>
                  <a:pt x="0" y="0"/>
                </a:moveTo>
                <a:lnTo>
                  <a:pt x="18286552" y="0"/>
                </a:lnTo>
                <a:lnTo>
                  <a:pt x="18286552" y="195072"/>
                </a:lnTo>
                <a:lnTo>
                  <a:pt x="0" y="195072"/>
                </a:lnTo>
                <a:lnTo>
                  <a:pt x="0" y="0"/>
                </a:lnTo>
                <a:close/>
              </a:path>
            </a:pathLst>
          </a:custGeom>
          <a:blipFill>
            <a:blip r:embed="rId3">
              <a:alphaModFix amt="35000"/>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5">
              <a:alphaModFix amt="35000"/>
            </a:blip>
            <a:stretch>
              <a:fillRect t="-10"/>
            </a:stretch>
          </a:blipFill>
        </p:spPr>
      </p:sp>
      <p:sp>
        <p:nvSpPr>
          <p:cNvPr id="4" name="Freeform 4"/>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5">
              <a:alphaModFix amt="35000"/>
            </a:blip>
            <a:stretch>
              <a:fillRect t="-10"/>
            </a:stretch>
          </a:blipFill>
        </p:spPr>
      </p:sp>
      <p:sp>
        <p:nvSpPr>
          <p:cNvPr id="5" name="Freeform 5"/>
          <p:cNvSpPr/>
          <p:nvPr/>
        </p:nvSpPr>
        <p:spPr>
          <a:xfrm>
            <a:off x="376561" y="2983649"/>
            <a:ext cx="17532725" cy="6051652"/>
          </a:xfrm>
          <a:custGeom>
            <a:avLst/>
            <a:gdLst/>
            <a:ahLst/>
            <a:cxnLst/>
            <a:rect l="l" t="t" r="r" b="b"/>
            <a:pathLst>
              <a:path w="17532725" h="6051652">
                <a:moveTo>
                  <a:pt x="0" y="0"/>
                </a:moveTo>
                <a:lnTo>
                  <a:pt x="17532725" y="0"/>
                </a:lnTo>
                <a:lnTo>
                  <a:pt x="17532725" y="6051652"/>
                </a:lnTo>
                <a:lnTo>
                  <a:pt x="0" y="6051652"/>
                </a:lnTo>
                <a:lnTo>
                  <a:pt x="0" y="0"/>
                </a:lnTo>
                <a:close/>
              </a:path>
            </a:pathLst>
          </a:custGeom>
          <a:blipFill>
            <a:blip r:embed="rId6">
              <a:alphaModFix amt="35000"/>
            </a:blip>
            <a:stretch>
              <a:fillRect t="-11"/>
            </a:stretch>
          </a:blipFill>
        </p:spPr>
      </p:sp>
      <p:sp>
        <p:nvSpPr>
          <p:cNvPr id="6" name="Freeform 6"/>
          <p:cNvSpPr/>
          <p:nvPr/>
        </p:nvSpPr>
        <p:spPr>
          <a:xfrm>
            <a:off x="376561" y="2983649"/>
            <a:ext cx="8541353" cy="6051652"/>
          </a:xfrm>
          <a:custGeom>
            <a:avLst/>
            <a:gdLst/>
            <a:ahLst/>
            <a:cxnLst/>
            <a:rect l="l" t="t" r="r" b="b"/>
            <a:pathLst>
              <a:path w="8541353" h="6051652">
                <a:moveTo>
                  <a:pt x="0" y="0"/>
                </a:moveTo>
                <a:lnTo>
                  <a:pt x="8541354" y="0"/>
                </a:lnTo>
                <a:lnTo>
                  <a:pt x="8541354" y="6051652"/>
                </a:lnTo>
                <a:lnTo>
                  <a:pt x="0" y="6051652"/>
                </a:lnTo>
                <a:lnTo>
                  <a:pt x="0" y="0"/>
                </a:lnTo>
                <a:close/>
              </a:path>
            </a:pathLst>
          </a:custGeom>
          <a:blipFill>
            <a:blip r:embed="rId7">
              <a:alphaModFix amt="35000"/>
            </a:blip>
            <a:stretch>
              <a:fillRect t="-11"/>
            </a:stretch>
          </a:blipFill>
        </p:spPr>
      </p:sp>
      <p:sp>
        <p:nvSpPr>
          <p:cNvPr id="7" name="Freeform 7"/>
          <p:cNvSpPr/>
          <p:nvPr/>
        </p:nvSpPr>
        <p:spPr>
          <a:xfrm>
            <a:off x="9367933" y="2983649"/>
            <a:ext cx="8541353" cy="6051652"/>
          </a:xfrm>
          <a:custGeom>
            <a:avLst/>
            <a:gdLst/>
            <a:ahLst/>
            <a:cxnLst/>
            <a:rect l="l" t="t" r="r" b="b"/>
            <a:pathLst>
              <a:path w="8541353" h="6051652">
                <a:moveTo>
                  <a:pt x="0" y="0"/>
                </a:moveTo>
                <a:lnTo>
                  <a:pt x="8541353" y="0"/>
                </a:lnTo>
                <a:lnTo>
                  <a:pt x="8541353" y="6051652"/>
                </a:lnTo>
                <a:lnTo>
                  <a:pt x="0" y="6051652"/>
                </a:lnTo>
                <a:lnTo>
                  <a:pt x="0" y="0"/>
                </a:lnTo>
                <a:close/>
              </a:path>
            </a:pathLst>
          </a:custGeom>
          <a:blipFill>
            <a:blip r:embed="rId7">
              <a:alphaModFix amt="35000"/>
            </a:blip>
            <a:stretch>
              <a:fillRect t="-11"/>
            </a:stretch>
          </a:blipFill>
        </p:spPr>
      </p:sp>
      <p:sp>
        <p:nvSpPr>
          <p:cNvPr id="8" name="Freeform 8" descr="tmp4hf8ai6d.png"/>
          <p:cNvSpPr/>
          <p:nvPr/>
        </p:nvSpPr>
        <p:spPr>
          <a:xfrm>
            <a:off x="9448571" y="3016815"/>
            <a:ext cx="8381524" cy="4723924"/>
          </a:xfrm>
          <a:custGeom>
            <a:avLst/>
            <a:gdLst/>
            <a:ahLst/>
            <a:cxnLst/>
            <a:rect l="l" t="t" r="r" b="b"/>
            <a:pathLst>
              <a:path w="8381524" h="4723924">
                <a:moveTo>
                  <a:pt x="0" y="0"/>
                </a:moveTo>
                <a:lnTo>
                  <a:pt x="8381524" y="0"/>
                </a:lnTo>
                <a:lnTo>
                  <a:pt x="8381524" y="4723924"/>
                </a:lnTo>
                <a:lnTo>
                  <a:pt x="0" y="4723924"/>
                </a:lnTo>
                <a:lnTo>
                  <a:pt x="0" y="0"/>
                </a:lnTo>
                <a:close/>
              </a:path>
            </a:pathLst>
          </a:custGeom>
          <a:blipFill>
            <a:blip r:embed="rId8"/>
            <a:stretch>
              <a:fillRect/>
            </a:stretch>
          </a:blipFill>
        </p:spPr>
      </p:sp>
      <p:sp>
        <p:nvSpPr>
          <p:cNvPr id="9" name="Freeform 9"/>
          <p:cNvSpPr/>
          <p:nvPr/>
        </p:nvSpPr>
        <p:spPr>
          <a:xfrm>
            <a:off x="9367933" y="7860240"/>
            <a:ext cx="8541353" cy="462972"/>
          </a:xfrm>
          <a:custGeom>
            <a:avLst/>
            <a:gdLst/>
            <a:ahLst/>
            <a:cxnLst/>
            <a:rect l="l" t="t" r="r" b="b"/>
            <a:pathLst>
              <a:path w="8541353" h="462972">
                <a:moveTo>
                  <a:pt x="0" y="0"/>
                </a:moveTo>
                <a:lnTo>
                  <a:pt x="8541353" y="0"/>
                </a:lnTo>
                <a:lnTo>
                  <a:pt x="8541353" y="462972"/>
                </a:lnTo>
                <a:lnTo>
                  <a:pt x="0" y="462972"/>
                </a:lnTo>
                <a:lnTo>
                  <a:pt x="0" y="0"/>
                </a:lnTo>
                <a:close/>
              </a:path>
            </a:pathLst>
          </a:custGeom>
          <a:blipFill>
            <a:blip r:embed="rId9">
              <a:alphaModFix amt="35000"/>
            </a:blip>
            <a:stretch>
              <a:fillRect t="-152"/>
            </a:stretch>
          </a:blipFill>
        </p:spPr>
      </p:sp>
      <p:sp>
        <p:nvSpPr>
          <p:cNvPr id="10" name="TextBox 10"/>
          <p:cNvSpPr txBox="1"/>
          <p:nvPr/>
        </p:nvSpPr>
        <p:spPr>
          <a:xfrm>
            <a:off x="806406" y="342652"/>
            <a:ext cx="5365013" cy="1614354"/>
          </a:xfrm>
          <a:prstGeom prst="rect">
            <a:avLst/>
          </a:prstGeom>
        </p:spPr>
        <p:txBody>
          <a:bodyPr lIns="0" tIns="0" rIns="0" bIns="0" rtlCol="0" anchor="t">
            <a:spAutoFit/>
          </a:bodyPr>
          <a:lstStyle/>
          <a:p>
            <a:pPr algn="l">
              <a:lnSpc>
                <a:spcPts val="6159"/>
              </a:lnSpc>
            </a:pPr>
            <a:r>
              <a:rPr lang="en-US" sz="4399">
                <a:solidFill>
                  <a:srgbClr val="202729"/>
                </a:solidFill>
                <a:latin typeface="Noto Sans"/>
                <a:ea typeface="Noto Sans"/>
                <a:cs typeface="Noto Sans"/>
                <a:sym typeface="Noto Sans"/>
              </a:rPr>
              <a:t>Proposed Language</a:t>
            </a:r>
          </a:p>
          <a:p>
            <a:pPr algn="l">
              <a:lnSpc>
                <a:spcPts val="4476"/>
              </a:lnSpc>
            </a:pPr>
            <a:r>
              <a:rPr lang="en-US" sz="3197">
                <a:solidFill>
                  <a:srgbClr val="616161"/>
                </a:solidFill>
                <a:latin typeface="Noto Sans"/>
                <a:ea typeface="Noto Sans"/>
                <a:cs typeface="Noto Sans"/>
                <a:sym typeface="Noto Sans"/>
              </a:rPr>
              <a:t>Language Features</a:t>
            </a:r>
          </a:p>
        </p:txBody>
      </p:sp>
      <p:sp>
        <p:nvSpPr>
          <p:cNvPr id="11" name="TextBox 11"/>
          <p:cNvSpPr txBox="1"/>
          <p:nvPr/>
        </p:nvSpPr>
        <p:spPr>
          <a:xfrm>
            <a:off x="1111682" y="3027331"/>
            <a:ext cx="7644956" cy="424224"/>
          </a:xfrm>
          <a:prstGeom prst="rect">
            <a:avLst/>
          </a:prstGeom>
        </p:spPr>
        <p:txBody>
          <a:bodyPr lIns="0" tIns="0" rIns="0" bIns="0" rtlCol="0" anchor="t">
            <a:spAutoFit/>
          </a:bodyPr>
          <a:lstStyle/>
          <a:p>
            <a:pPr algn="l">
              <a:lnSpc>
                <a:spcPts val="2880"/>
              </a:lnSpc>
            </a:pPr>
            <a:r>
              <a:rPr lang="en-US" sz="2398">
                <a:solidFill>
                  <a:srgbClr val="000000"/>
                </a:solidFill>
                <a:latin typeface="Noto Sans"/>
                <a:ea typeface="Noto Sans"/>
                <a:cs typeface="Noto Sans"/>
                <a:sym typeface="Noto Sans"/>
              </a:rPr>
              <a:t>•</a:t>
            </a:r>
            <a:r>
              <a:rPr lang="en-US" sz="2398" b="1">
                <a:solidFill>
                  <a:srgbClr val="616161"/>
                </a:solidFill>
                <a:latin typeface="Noto Sans Bold"/>
                <a:ea typeface="Noto Sans Bold"/>
                <a:cs typeface="Noto Sans Bold"/>
                <a:sym typeface="Noto Sans Bold"/>
              </a:rPr>
              <a:t>Simplicity:</a:t>
            </a:r>
            <a:r>
              <a:rPr lang="en-US" sz="2398">
                <a:solidFill>
                  <a:srgbClr val="616161"/>
                </a:solidFill>
                <a:latin typeface="Noto Sans"/>
                <a:ea typeface="Noto Sans"/>
                <a:cs typeface="Noto Sans"/>
                <a:sym typeface="Noto Sans"/>
              </a:rPr>
              <a:t> Designed for users of varying technical </a:t>
            </a:r>
          </a:p>
        </p:txBody>
      </p:sp>
      <p:sp>
        <p:nvSpPr>
          <p:cNvPr id="12" name="TextBox 12"/>
          <p:cNvSpPr txBox="1"/>
          <p:nvPr/>
        </p:nvSpPr>
        <p:spPr>
          <a:xfrm>
            <a:off x="1294562" y="3421056"/>
            <a:ext cx="6622390" cy="1465574"/>
          </a:xfrm>
          <a:prstGeom prst="rect">
            <a:avLst/>
          </a:prstGeom>
        </p:spPr>
        <p:txBody>
          <a:bodyPr lIns="0" tIns="0" rIns="0" bIns="0" rtlCol="0" anchor="t">
            <a:spAutoFit/>
          </a:bodyPr>
          <a:lstStyle/>
          <a:p>
            <a:pPr algn="l">
              <a:lnSpc>
                <a:spcPts val="2880"/>
              </a:lnSpc>
            </a:pPr>
            <a:r>
              <a:rPr lang="en-US" sz="2398">
                <a:solidFill>
                  <a:srgbClr val="616161"/>
                </a:solidFill>
                <a:latin typeface="Noto Sans"/>
                <a:ea typeface="Noto Sans"/>
                <a:cs typeface="Noto Sans"/>
                <a:sym typeface="Noto Sans"/>
              </a:rPr>
              <a:t>backgrounds. The syntax is human-readable, focusing on the high-level description of UI components without needing programming knowledge.</a:t>
            </a:r>
          </a:p>
        </p:txBody>
      </p:sp>
      <p:sp>
        <p:nvSpPr>
          <p:cNvPr id="13" name="TextBox 13"/>
          <p:cNvSpPr txBox="1"/>
          <p:nvPr/>
        </p:nvSpPr>
        <p:spPr>
          <a:xfrm>
            <a:off x="1111682" y="5068462"/>
            <a:ext cx="7644975" cy="719499"/>
          </a:xfrm>
          <a:prstGeom prst="rect">
            <a:avLst/>
          </a:prstGeom>
        </p:spPr>
        <p:txBody>
          <a:bodyPr lIns="0" tIns="0" rIns="0" bIns="0" rtlCol="0" anchor="t">
            <a:spAutoFit/>
          </a:bodyPr>
          <a:lstStyle/>
          <a:p>
            <a:pPr algn="l">
              <a:lnSpc>
                <a:spcPts val="5995"/>
              </a:lnSpc>
            </a:pPr>
            <a:r>
              <a:rPr lang="en-US" sz="2398">
                <a:solidFill>
                  <a:srgbClr val="000000"/>
                </a:solidFill>
                <a:latin typeface="Noto Sans"/>
                <a:ea typeface="Noto Sans"/>
                <a:cs typeface="Noto Sans"/>
                <a:sym typeface="Noto Sans"/>
              </a:rPr>
              <a:t>•</a:t>
            </a:r>
            <a:r>
              <a:rPr lang="en-US" sz="2398" b="1">
                <a:solidFill>
                  <a:srgbClr val="616161"/>
                </a:solidFill>
                <a:latin typeface="Noto Sans Bold"/>
                <a:ea typeface="Noto Sans Bold"/>
                <a:cs typeface="Noto Sans Bold"/>
                <a:sym typeface="Noto Sans Bold"/>
              </a:rPr>
              <a:t>Declarative Syntax:</a:t>
            </a:r>
            <a:r>
              <a:rPr lang="en-US" sz="2398">
                <a:solidFill>
                  <a:srgbClr val="616161"/>
                </a:solidFill>
                <a:latin typeface="Noto Sans"/>
                <a:ea typeface="Noto Sans"/>
                <a:cs typeface="Noto Sans"/>
                <a:sym typeface="Noto Sans"/>
              </a:rPr>
              <a:t> Users define UI elements and </a:t>
            </a:r>
          </a:p>
        </p:txBody>
      </p:sp>
      <p:sp>
        <p:nvSpPr>
          <p:cNvPr id="14" name="TextBox 14"/>
          <p:cNvSpPr txBox="1"/>
          <p:nvPr/>
        </p:nvSpPr>
        <p:spPr>
          <a:xfrm>
            <a:off x="1294562" y="5919368"/>
            <a:ext cx="6984949" cy="937889"/>
          </a:xfrm>
          <a:prstGeom prst="rect">
            <a:avLst/>
          </a:prstGeom>
        </p:spPr>
        <p:txBody>
          <a:bodyPr lIns="0" tIns="0" rIns="0" bIns="0" rtlCol="0" anchor="t">
            <a:spAutoFit/>
          </a:bodyPr>
          <a:lstStyle/>
          <a:p>
            <a:pPr algn="l">
              <a:lnSpc>
                <a:spcPts val="1199"/>
              </a:lnSpc>
            </a:pPr>
            <a:r>
              <a:rPr lang="en-US" sz="2398">
                <a:solidFill>
                  <a:srgbClr val="616161"/>
                </a:solidFill>
                <a:latin typeface="Noto Sans"/>
                <a:ea typeface="Noto Sans"/>
                <a:cs typeface="Noto Sans"/>
                <a:sym typeface="Noto Sans"/>
              </a:rPr>
              <a:t>their attributes (e.g., size, color, text) without </a:t>
            </a:r>
          </a:p>
          <a:p>
            <a:pPr algn="l">
              <a:lnSpc>
                <a:spcPts val="4561"/>
              </a:lnSpc>
            </a:pPr>
            <a:r>
              <a:rPr lang="en-US" sz="2398">
                <a:solidFill>
                  <a:srgbClr val="616161"/>
                </a:solidFill>
                <a:latin typeface="Noto Sans"/>
                <a:ea typeface="Noto Sans"/>
                <a:cs typeface="Noto Sans"/>
                <a:sym typeface="Noto Sans"/>
              </a:rPr>
              <a:t>worrying about the underlying logic or how the </a:t>
            </a:r>
          </a:p>
          <a:p>
            <a:pPr algn="l">
              <a:lnSpc>
                <a:spcPts val="1199"/>
              </a:lnSpc>
            </a:pPr>
            <a:r>
              <a:rPr lang="en-US" sz="2398">
                <a:solidFill>
                  <a:srgbClr val="616161"/>
                </a:solidFill>
                <a:latin typeface="Noto Sans"/>
                <a:ea typeface="Noto Sans"/>
                <a:cs typeface="Noto Sans"/>
                <a:sym typeface="Noto Sans"/>
              </a:rPr>
              <a:t>components are implemented.</a:t>
            </a:r>
          </a:p>
        </p:txBody>
      </p:sp>
      <p:sp>
        <p:nvSpPr>
          <p:cNvPr id="15" name="TextBox 15"/>
          <p:cNvSpPr txBox="1"/>
          <p:nvPr/>
        </p:nvSpPr>
        <p:spPr>
          <a:xfrm>
            <a:off x="1111682" y="6836035"/>
            <a:ext cx="7241286" cy="719499"/>
          </a:xfrm>
          <a:prstGeom prst="rect">
            <a:avLst/>
          </a:prstGeom>
        </p:spPr>
        <p:txBody>
          <a:bodyPr lIns="0" tIns="0" rIns="0" bIns="0" rtlCol="0" anchor="t">
            <a:spAutoFit/>
          </a:bodyPr>
          <a:lstStyle/>
          <a:p>
            <a:pPr algn="l">
              <a:lnSpc>
                <a:spcPts val="5995"/>
              </a:lnSpc>
            </a:pPr>
            <a:r>
              <a:rPr lang="en-US" sz="2398">
                <a:solidFill>
                  <a:srgbClr val="000000"/>
                </a:solidFill>
                <a:latin typeface="Noto Sans"/>
                <a:ea typeface="Noto Sans"/>
                <a:cs typeface="Noto Sans"/>
                <a:sym typeface="Noto Sans"/>
              </a:rPr>
              <a:t>•</a:t>
            </a:r>
            <a:r>
              <a:rPr lang="en-US" sz="2398" b="1">
                <a:solidFill>
                  <a:srgbClr val="616161"/>
                </a:solidFill>
                <a:latin typeface="Noto Sans Bold"/>
                <a:ea typeface="Noto Sans Bold"/>
                <a:cs typeface="Noto Sans Bold"/>
                <a:sym typeface="Noto Sans Bold"/>
              </a:rPr>
              <a:t>Flexibility:</a:t>
            </a:r>
            <a:r>
              <a:rPr lang="en-US" sz="2398">
                <a:solidFill>
                  <a:srgbClr val="616161"/>
                </a:solidFill>
                <a:latin typeface="Noto Sans"/>
                <a:ea typeface="Noto Sans"/>
                <a:cs typeface="Noto Sans"/>
                <a:sym typeface="Noto Sans"/>
              </a:rPr>
              <a:t> Despite being simple, the DSL offers </a:t>
            </a:r>
          </a:p>
        </p:txBody>
      </p:sp>
      <p:sp>
        <p:nvSpPr>
          <p:cNvPr id="16" name="TextBox 16"/>
          <p:cNvSpPr txBox="1"/>
          <p:nvPr/>
        </p:nvSpPr>
        <p:spPr>
          <a:xfrm>
            <a:off x="1294562" y="7686961"/>
            <a:ext cx="7406202" cy="1303649"/>
          </a:xfrm>
          <a:prstGeom prst="rect">
            <a:avLst/>
          </a:prstGeom>
        </p:spPr>
        <p:txBody>
          <a:bodyPr lIns="0" tIns="0" rIns="0" bIns="0" rtlCol="0" anchor="t">
            <a:spAutoFit/>
          </a:bodyPr>
          <a:lstStyle/>
          <a:p>
            <a:pPr algn="l">
              <a:lnSpc>
                <a:spcPts val="1199"/>
              </a:lnSpc>
            </a:pPr>
            <a:r>
              <a:rPr lang="en-US" sz="2398">
                <a:solidFill>
                  <a:srgbClr val="616161"/>
                </a:solidFill>
                <a:latin typeface="Noto Sans"/>
                <a:ea typeface="Noto Sans"/>
                <a:cs typeface="Noto Sans"/>
                <a:sym typeface="Noto Sans"/>
              </a:rPr>
              <a:t>ample flexibility. Users can modify the appearance </a:t>
            </a:r>
          </a:p>
          <a:p>
            <a:pPr algn="l">
              <a:lnSpc>
                <a:spcPts val="4561"/>
              </a:lnSpc>
            </a:pPr>
            <a:r>
              <a:rPr lang="en-US" sz="2398" spc="2">
                <a:solidFill>
                  <a:srgbClr val="616161"/>
                </a:solidFill>
                <a:latin typeface="Noto Sans"/>
                <a:ea typeface="Noto Sans"/>
                <a:cs typeface="Noto Sans"/>
                <a:sym typeface="Noto Sans"/>
              </a:rPr>
              <a:t>and functionality of UI components with minimal </a:t>
            </a:r>
          </a:p>
          <a:p>
            <a:pPr algn="l">
              <a:lnSpc>
                <a:spcPts val="1199"/>
              </a:lnSpc>
            </a:pPr>
            <a:r>
              <a:rPr lang="en-US" sz="2398">
                <a:solidFill>
                  <a:srgbClr val="616161"/>
                </a:solidFill>
                <a:latin typeface="Noto Sans"/>
                <a:ea typeface="Noto Sans"/>
                <a:cs typeface="Noto Sans"/>
                <a:sym typeface="Noto Sans"/>
              </a:rPr>
              <a:t>code, allowing for diverse elements like buttons, </a:t>
            </a:r>
          </a:p>
          <a:p>
            <a:pPr algn="l">
              <a:lnSpc>
                <a:spcPts val="4561"/>
              </a:lnSpc>
            </a:pPr>
            <a:r>
              <a:rPr lang="en-US" sz="2398">
                <a:solidFill>
                  <a:srgbClr val="616161"/>
                </a:solidFill>
                <a:latin typeface="Noto Sans"/>
                <a:ea typeface="Noto Sans"/>
                <a:cs typeface="Noto Sans"/>
                <a:sym typeface="Noto Sans"/>
              </a:rPr>
              <a:t>forms, and tables.</a:t>
            </a:r>
          </a:p>
        </p:txBody>
      </p:sp>
      <p:sp>
        <p:nvSpPr>
          <p:cNvPr id="17" name="TextBox 17"/>
          <p:cNvSpPr txBox="1"/>
          <p:nvPr/>
        </p:nvSpPr>
        <p:spPr>
          <a:xfrm>
            <a:off x="13916882" y="7886014"/>
            <a:ext cx="3997890" cy="312591"/>
          </a:xfrm>
          <a:prstGeom prst="rect">
            <a:avLst/>
          </a:prstGeom>
        </p:spPr>
        <p:txBody>
          <a:bodyPr lIns="0" tIns="0" rIns="0" bIns="0" rtlCol="0" anchor="t">
            <a:spAutoFit/>
          </a:bodyPr>
          <a:lstStyle/>
          <a:p>
            <a:pPr algn="l">
              <a:lnSpc>
                <a:spcPts val="2523"/>
              </a:lnSpc>
            </a:pPr>
            <a:r>
              <a:rPr lang="en-US" sz="1802">
                <a:solidFill>
                  <a:srgbClr val="616161"/>
                </a:solidFill>
                <a:latin typeface="Noto Sans"/>
                <a:ea typeface="Noto Sans"/>
                <a:cs typeface="Noto Sans"/>
                <a:sym typeface="Noto Sans"/>
              </a:rPr>
              <a:t>Photo by Edho Pratama on Unsplash</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090842"/>
            <a:ext cx="18286552" cy="195072"/>
          </a:xfrm>
          <a:custGeom>
            <a:avLst/>
            <a:gdLst/>
            <a:ahLst/>
            <a:cxnLst/>
            <a:rect l="l" t="t" r="r" b="b"/>
            <a:pathLst>
              <a:path w="18286552" h="195072">
                <a:moveTo>
                  <a:pt x="0" y="0"/>
                </a:moveTo>
                <a:lnTo>
                  <a:pt x="18286552" y="0"/>
                </a:lnTo>
                <a:lnTo>
                  <a:pt x="18286552" y="195072"/>
                </a:lnTo>
                <a:lnTo>
                  <a:pt x="0" y="195072"/>
                </a:lnTo>
                <a:lnTo>
                  <a:pt x="0" y="0"/>
                </a:lnTo>
                <a:close/>
              </a:path>
            </a:pathLst>
          </a:custGeom>
          <a:blipFill>
            <a:blip r:embed="rId3">
              <a:alphaModFix amt="35000"/>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5">
              <a:alphaModFix amt="35000"/>
            </a:blip>
            <a:stretch>
              <a:fillRect t="-10"/>
            </a:stretch>
          </a:blipFill>
        </p:spPr>
      </p:sp>
      <p:sp>
        <p:nvSpPr>
          <p:cNvPr id="4" name="Freeform 4"/>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5">
              <a:alphaModFix amt="35000"/>
            </a:blip>
            <a:stretch>
              <a:fillRect t="-10"/>
            </a:stretch>
          </a:blipFill>
        </p:spPr>
      </p:sp>
      <p:sp>
        <p:nvSpPr>
          <p:cNvPr id="5" name="Freeform 5"/>
          <p:cNvSpPr/>
          <p:nvPr/>
        </p:nvSpPr>
        <p:spPr>
          <a:xfrm>
            <a:off x="376561" y="2982925"/>
            <a:ext cx="17532725" cy="6559239"/>
          </a:xfrm>
          <a:custGeom>
            <a:avLst/>
            <a:gdLst/>
            <a:ahLst/>
            <a:cxnLst/>
            <a:rect l="l" t="t" r="r" b="b"/>
            <a:pathLst>
              <a:path w="17532725" h="6559239">
                <a:moveTo>
                  <a:pt x="0" y="0"/>
                </a:moveTo>
                <a:lnTo>
                  <a:pt x="17532725" y="0"/>
                </a:lnTo>
                <a:lnTo>
                  <a:pt x="17532725" y="6559239"/>
                </a:lnTo>
                <a:lnTo>
                  <a:pt x="0" y="6559239"/>
                </a:lnTo>
                <a:lnTo>
                  <a:pt x="0" y="0"/>
                </a:lnTo>
                <a:close/>
              </a:path>
            </a:pathLst>
          </a:custGeom>
          <a:blipFill>
            <a:blip r:embed="rId5">
              <a:alphaModFix amt="35000"/>
            </a:blip>
            <a:stretch>
              <a:fillRect t="-10"/>
            </a:stretch>
          </a:blipFill>
        </p:spPr>
      </p:sp>
      <p:sp>
        <p:nvSpPr>
          <p:cNvPr id="6" name="Freeform 6"/>
          <p:cNvSpPr/>
          <p:nvPr/>
        </p:nvSpPr>
        <p:spPr>
          <a:xfrm>
            <a:off x="376561" y="2983668"/>
            <a:ext cx="17532725" cy="6299302"/>
          </a:xfrm>
          <a:custGeom>
            <a:avLst/>
            <a:gdLst/>
            <a:ahLst/>
            <a:cxnLst/>
            <a:rect l="l" t="t" r="r" b="b"/>
            <a:pathLst>
              <a:path w="17532725" h="6299302">
                <a:moveTo>
                  <a:pt x="0" y="0"/>
                </a:moveTo>
                <a:lnTo>
                  <a:pt x="17532725" y="0"/>
                </a:lnTo>
                <a:lnTo>
                  <a:pt x="17532725" y="6299302"/>
                </a:lnTo>
                <a:lnTo>
                  <a:pt x="0" y="6299302"/>
                </a:lnTo>
                <a:lnTo>
                  <a:pt x="0" y="0"/>
                </a:lnTo>
                <a:close/>
              </a:path>
            </a:pathLst>
          </a:custGeom>
          <a:blipFill>
            <a:blip r:embed="rId6">
              <a:alphaModFix amt="35000"/>
            </a:blip>
            <a:stretch>
              <a:fillRect t="-10"/>
            </a:stretch>
          </a:blipFill>
        </p:spPr>
      </p:sp>
      <p:sp>
        <p:nvSpPr>
          <p:cNvPr id="7" name="Freeform 7"/>
          <p:cNvSpPr/>
          <p:nvPr/>
        </p:nvSpPr>
        <p:spPr>
          <a:xfrm>
            <a:off x="376561" y="2982925"/>
            <a:ext cx="8541353" cy="3540995"/>
          </a:xfrm>
          <a:custGeom>
            <a:avLst/>
            <a:gdLst/>
            <a:ahLst/>
            <a:cxnLst/>
            <a:rect l="l" t="t" r="r" b="b"/>
            <a:pathLst>
              <a:path w="8541353" h="3540995">
                <a:moveTo>
                  <a:pt x="0" y="0"/>
                </a:moveTo>
                <a:lnTo>
                  <a:pt x="8541354" y="0"/>
                </a:lnTo>
                <a:lnTo>
                  <a:pt x="8541354" y="3540995"/>
                </a:lnTo>
                <a:lnTo>
                  <a:pt x="0" y="3540995"/>
                </a:lnTo>
                <a:lnTo>
                  <a:pt x="0" y="0"/>
                </a:lnTo>
                <a:close/>
              </a:path>
            </a:pathLst>
          </a:custGeom>
          <a:blipFill>
            <a:blip r:embed="rId7">
              <a:alphaModFix amt="35000"/>
            </a:blip>
            <a:stretch>
              <a:fillRect t="-19"/>
            </a:stretch>
          </a:blipFill>
        </p:spPr>
      </p:sp>
      <p:sp>
        <p:nvSpPr>
          <p:cNvPr id="8" name="Freeform 8" descr="tmp6rpkwzy6.png"/>
          <p:cNvSpPr/>
          <p:nvPr/>
        </p:nvSpPr>
        <p:spPr>
          <a:xfrm>
            <a:off x="4343762" y="3016815"/>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8"/>
            <a:stretch>
              <a:fillRect/>
            </a:stretch>
          </a:blipFill>
        </p:spPr>
      </p:sp>
      <p:sp>
        <p:nvSpPr>
          <p:cNvPr id="9" name="Freeform 9" descr="image.png"/>
          <p:cNvSpPr/>
          <p:nvPr/>
        </p:nvSpPr>
        <p:spPr>
          <a:xfrm>
            <a:off x="13335133" y="3016815"/>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9"/>
            <a:stretch>
              <a:fillRect/>
            </a:stretch>
          </a:blipFill>
        </p:spPr>
      </p:sp>
      <p:sp>
        <p:nvSpPr>
          <p:cNvPr id="10" name="Freeform 10"/>
          <p:cNvSpPr/>
          <p:nvPr/>
        </p:nvSpPr>
        <p:spPr>
          <a:xfrm>
            <a:off x="376561" y="6974624"/>
            <a:ext cx="8541353" cy="2306898"/>
          </a:xfrm>
          <a:custGeom>
            <a:avLst/>
            <a:gdLst/>
            <a:ahLst/>
            <a:cxnLst/>
            <a:rect l="l" t="t" r="r" b="b"/>
            <a:pathLst>
              <a:path w="8541353" h="2306898">
                <a:moveTo>
                  <a:pt x="0" y="0"/>
                </a:moveTo>
                <a:lnTo>
                  <a:pt x="8541354" y="0"/>
                </a:lnTo>
                <a:lnTo>
                  <a:pt x="8541354" y="2306898"/>
                </a:lnTo>
                <a:lnTo>
                  <a:pt x="0" y="2306898"/>
                </a:lnTo>
                <a:lnTo>
                  <a:pt x="0" y="0"/>
                </a:lnTo>
                <a:close/>
              </a:path>
            </a:pathLst>
          </a:custGeom>
          <a:blipFill>
            <a:blip r:embed="rId10">
              <a:alphaModFix amt="35000"/>
            </a:blip>
            <a:stretch>
              <a:fillRect t="-29"/>
            </a:stretch>
          </a:blipFill>
        </p:spPr>
      </p:sp>
      <p:sp>
        <p:nvSpPr>
          <p:cNvPr id="11" name="Freeform 11" descr="tmpv0llbeq_.png"/>
          <p:cNvSpPr/>
          <p:nvPr/>
        </p:nvSpPr>
        <p:spPr>
          <a:xfrm>
            <a:off x="4343762" y="7008495"/>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11"/>
            <a:stretch>
              <a:fillRect/>
            </a:stretch>
          </a:blipFill>
        </p:spPr>
      </p:sp>
      <p:sp>
        <p:nvSpPr>
          <p:cNvPr id="12" name="Freeform 12"/>
          <p:cNvSpPr/>
          <p:nvPr/>
        </p:nvSpPr>
        <p:spPr>
          <a:xfrm>
            <a:off x="9367933" y="6974624"/>
            <a:ext cx="8541353" cy="2306898"/>
          </a:xfrm>
          <a:custGeom>
            <a:avLst/>
            <a:gdLst/>
            <a:ahLst/>
            <a:cxnLst/>
            <a:rect l="l" t="t" r="r" b="b"/>
            <a:pathLst>
              <a:path w="8541353" h="2306898">
                <a:moveTo>
                  <a:pt x="0" y="0"/>
                </a:moveTo>
                <a:lnTo>
                  <a:pt x="8541353" y="0"/>
                </a:lnTo>
                <a:lnTo>
                  <a:pt x="8541353" y="2306898"/>
                </a:lnTo>
                <a:lnTo>
                  <a:pt x="0" y="2306898"/>
                </a:lnTo>
                <a:lnTo>
                  <a:pt x="0" y="0"/>
                </a:lnTo>
                <a:close/>
              </a:path>
            </a:pathLst>
          </a:custGeom>
          <a:blipFill>
            <a:blip r:embed="rId10">
              <a:alphaModFix amt="35000"/>
            </a:blip>
            <a:stretch>
              <a:fillRect t="-29"/>
            </a:stretch>
          </a:blipFill>
        </p:spPr>
      </p:sp>
      <p:sp>
        <p:nvSpPr>
          <p:cNvPr id="13" name="Freeform 13" descr="tmpcy6hb4jj.png"/>
          <p:cNvSpPr/>
          <p:nvPr/>
        </p:nvSpPr>
        <p:spPr>
          <a:xfrm>
            <a:off x="13335133" y="7008495"/>
            <a:ext cx="609124" cy="609124"/>
          </a:xfrm>
          <a:custGeom>
            <a:avLst/>
            <a:gdLst/>
            <a:ahLst/>
            <a:cxnLst/>
            <a:rect l="l" t="t" r="r" b="b"/>
            <a:pathLst>
              <a:path w="609124" h="609124">
                <a:moveTo>
                  <a:pt x="0" y="0"/>
                </a:moveTo>
                <a:lnTo>
                  <a:pt x="609124" y="0"/>
                </a:lnTo>
                <a:lnTo>
                  <a:pt x="609124" y="609124"/>
                </a:lnTo>
                <a:lnTo>
                  <a:pt x="0" y="609124"/>
                </a:lnTo>
                <a:lnTo>
                  <a:pt x="0" y="0"/>
                </a:lnTo>
                <a:close/>
              </a:path>
            </a:pathLst>
          </a:custGeom>
          <a:blipFill>
            <a:blip r:embed="rId12"/>
            <a:stretch>
              <a:fillRect/>
            </a:stretch>
          </a:blipFill>
        </p:spPr>
      </p:sp>
      <p:sp>
        <p:nvSpPr>
          <p:cNvPr id="14" name="TextBox 14"/>
          <p:cNvSpPr txBox="1"/>
          <p:nvPr/>
        </p:nvSpPr>
        <p:spPr>
          <a:xfrm>
            <a:off x="806406" y="342652"/>
            <a:ext cx="9859232" cy="1614354"/>
          </a:xfrm>
          <a:prstGeom prst="rect">
            <a:avLst/>
          </a:prstGeom>
        </p:spPr>
        <p:txBody>
          <a:bodyPr lIns="0" tIns="0" rIns="0" bIns="0" rtlCol="0" anchor="t">
            <a:spAutoFit/>
          </a:bodyPr>
          <a:lstStyle/>
          <a:p>
            <a:pPr algn="l">
              <a:lnSpc>
                <a:spcPts val="6159"/>
              </a:lnSpc>
            </a:pPr>
            <a:r>
              <a:rPr lang="en-US" sz="4399">
                <a:solidFill>
                  <a:srgbClr val="202729"/>
                </a:solidFill>
                <a:latin typeface="Noto Sans"/>
                <a:ea typeface="Noto Sans"/>
                <a:cs typeface="Noto Sans"/>
                <a:sym typeface="Noto Sans"/>
              </a:rPr>
              <a:t>Proposed Language: Syntax and BNF</a:t>
            </a:r>
          </a:p>
          <a:p>
            <a:pPr algn="l">
              <a:lnSpc>
                <a:spcPts val="4476"/>
              </a:lnSpc>
            </a:pPr>
            <a:r>
              <a:rPr lang="en-US" sz="3197">
                <a:solidFill>
                  <a:srgbClr val="616161"/>
                </a:solidFill>
                <a:latin typeface="Noto Sans"/>
                <a:ea typeface="Noto Sans"/>
                <a:cs typeface="Noto Sans"/>
                <a:sym typeface="Noto Sans"/>
              </a:rPr>
              <a:t>Example Syntax and Backus-Naur Form</a:t>
            </a:r>
          </a:p>
        </p:txBody>
      </p:sp>
      <p:sp>
        <p:nvSpPr>
          <p:cNvPr id="15" name="TextBox 15"/>
          <p:cNvSpPr txBox="1"/>
          <p:nvPr/>
        </p:nvSpPr>
        <p:spPr>
          <a:xfrm>
            <a:off x="3349447" y="3953046"/>
            <a:ext cx="2652560" cy="419481"/>
          </a:xfrm>
          <a:prstGeom prst="rect">
            <a:avLst/>
          </a:prstGeom>
        </p:spPr>
        <p:txBody>
          <a:bodyPr lIns="0" tIns="0" rIns="0" bIns="0" rtlCol="0" anchor="t">
            <a:spAutoFit/>
          </a:bodyPr>
          <a:lstStyle/>
          <a:p>
            <a:pPr algn="l">
              <a:lnSpc>
                <a:spcPts val="3122"/>
              </a:lnSpc>
            </a:pPr>
            <a:r>
              <a:rPr lang="en-US" sz="2602" b="1">
                <a:solidFill>
                  <a:srgbClr val="616161"/>
                </a:solidFill>
                <a:latin typeface="Noto Sans Bold"/>
                <a:ea typeface="Noto Sans Bold"/>
                <a:cs typeface="Noto Sans Bold"/>
                <a:sym typeface="Noto Sans Bold"/>
              </a:rPr>
              <a:t>Example Syntax</a:t>
            </a:r>
          </a:p>
        </p:txBody>
      </p:sp>
      <p:sp>
        <p:nvSpPr>
          <p:cNvPr id="16" name="TextBox 16"/>
          <p:cNvSpPr txBox="1"/>
          <p:nvPr/>
        </p:nvSpPr>
        <p:spPr>
          <a:xfrm>
            <a:off x="552964" y="4349782"/>
            <a:ext cx="8443417" cy="2006384"/>
          </a:xfrm>
          <a:prstGeom prst="rect">
            <a:avLst/>
          </a:prstGeom>
        </p:spPr>
        <p:txBody>
          <a:bodyPr lIns="0" tIns="0" rIns="0" bIns="0" rtlCol="0" anchor="t">
            <a:spAutoFit/>
          </a:bodyPr>
          <a:lstStyle/>
          <a:p>
            <a:pPr algn="ctr">
              <a:lnSpc>
                <a:spcPts val="3122"/>
              </a:lnSpc>
            </a:pPr>
            <a:r>
              <a:rPr lang="en-US" sz="2602">
                <a:solidFill>
                  <a:srgbClr val="616161"/>
                </a:solidFill>
                <a:latin typeface="Noto Sans"/>
                <a:ea typeface="Noto Sans"/>
                <a:cs typeface="Noto Sans"/>
                <a:sym typeface="Noto Sans"/>
              </a:rPr>
              <a:t>A Button is defined with a text (“Click Me”), width of 100px, height of 50px, and color blue. A TextField has ‘Enter text’ as the placeholder, width 200px, and height 30px. A Checkbox input is defined with a label (‘Accept Terms’), pre-selected, and specific </a:t>
            </a:r>
          </a:p>
        </p:txBody>
      </p:sp>
      <p:sp>
        <p:nvSpPr>
          <p:cNvPr id="17" name="TextBox 17"/>
          <p:cNvSpPr txBox="1"/>
          <p:nvPr/>
        </p:nvSpPr>
        <p:spPr>
          <a:xfrm>
            <a:off x="3708730" y="6333363"/>
            <a:ext cx="1915344" cy="419481"/>
          </a:xfrm>
          <a:prstGeom prst="rect">
            <a:avLst/>
          </a:prstGeom>
        </p:spPr>
        <p:txBody>
          <a:bodyPr lIns="0" tIns="0" rIns="0" bIns="0" rtlCol="0" anchor="t">
            <a:spAutoFit/>
          </a:bodyPr>
          <a:lstStyle/>
          <a:p>
            <a:pPr algn="l">
              <a:lnSpc>
                <a:spcPts val="3122"/>
              </a:lnSpc>
            </a:pPr>
            <a:r>
              <a:rPr lang="en-US" sz="2602">
                <a:solidFill>
                  <a:srgbClr val="616161"/>
                </a:solidFill>
                <a:latin typeface="Noto Sans"/>
                <a:ea typeface="Noto Sans"/>
                <a:cs typeface="Noto Sans"/>
                <a:sym typeface="Noto Sans"/>
              </a:rPr>
              <a:t>dimensions.</a:t>
            </a:r>
          </a:p>
        </p:txBody>
      </p:sp>
      <p:sp>
        <p:nvSpPr>
          <p:cNvPr id="18" name="TextBox 18"/>
          <p:cNvSpPr txBox="1"/>
          <p:nvPr/>
        </p:nvSpPr>
        <p:spPr>
          <a:xfrm>
            <a:off x="1733760" y="7944745"/>
            <a:ext cx="5947600" cy="419481"/>
          </a:xfrm>
          <a:prstGeom prst="rect">
            <a:avLst/>
          </a:prstGeom>
        </p:spPr>
        <p:txBody>
          <a:bodyPr lIns="0" tIns="0" rIns="0" bIns="0" rtlCol="0" anchor="t">
            <a:spAutoFit/>
          </a:bodyPr>
          <a:lstStyle/>
          <a:p>
            <a:pPr algn="l">
              <a:lnSpc>
                <a:spcPts val="3122"/>
              </a:lnSpc>
            </a:pPr>
            <a:r>
              <a:rPr lang="en-US" sz="2602" b="1">
                <a:solidFill>
                  <a:srgbClr val="616161"/>
                </a:solidFill>
                <a:latin typeface="Noto Sans Bold"/>
                <a:ea typeface="Noto Sans Bold"/>
                <a:cs typeface="Noto Sans Bold"/>
                <a:sym typeface="Noto Sans Bold"/>
              </a:rPr>
              <a:t>Usage Example: Button Component</a:t>
            </a:r>
          </a:p>
        </p:txBody>
      </p:sp>
      <p:sp>
        <p:nvSpPr>
          <p:cNvPr id="19" name="TextBox 19"/>
          <p:cNvSpPr txBox="1"/>
          <p:nvPr/>
        </p:nvSpPr>
        <p:spPr>
          <a:xfrm>
            <a:off x="486004" y="8341462"/>
            <a:ext cx="8579587" cy="419481"/>
          </a:xfrm>
          <a:prstGeom prst="rect">
            <a:avLst/>
          </a:prstGeom>
        </p:spPr>
        <p:txBody>
          <a:bodyPr lIns="0" tIns="0" rIns="0" bIns="0" rtlCol="0" anchor="t">
            <a:spAutoFit/>
          </a:bodyPr>
          <a:lstStyle/>
          <a:p>
            <a:pPr algn="l">
              <a:lnSpc>
                <a:spcPts val="3122"/>
              </a:lnSpc>
            </a:pPr>
            <a:r>
              <a:rPr lang="en-US" sz="2602">
                <a:solidFill>
                  <a:srgbClr val="616161"/>
                </a:solidFill>
                <a:latin typeface="Noto Sans"/>
                <a:ea typeface="Noto Sans"/>
                <a:cs typeface="Noto Sans"/>
                <a:sym typeface="Noto Sans"/>
              </a:rPr>
              <a:t>Defines a button with 'Submit' text, 150px width, 40px </a:t>
            </a:r>
          </a:p>
        </p:txBody>
      </p:sp>
      <p:sp>
        <p:nvSpPr>
          <p:cNvPr id="20" name="TextBox 20"/>
          <p:cNvSpPr txBox="1"/>
          <p:nvPr/>
        </p:nvSpPr>
        <p:spPr>
          <a:xfrm>
            <a:off x="2253596" y="8738178"/>
            <a:ext cx="4885773" cy="419481"/>
          </a:xfrm>
          <a:prstGeom prst="rect">
            <a:avLst/>
          </a:prstGeom>
        </p:spPr>
        <p:txBody>
          <a:bodyPr lIns="0" tIns="0" rIns="0" bIns="0" rtlCol="0" anchor="t">
            <a:spAutoFit/>
          </a:bodyPr>
          <a:lstStyle/>
          <a:p>
            <a:pPr algn="l">
              <a:lnSpc>
                <a:spcPts val="3122"/>
              </a:lnSpc>
            </a:pPr>
            <a:r>
              <a:rPr lang="en-US" sz="2602">
                <a:solidFill>
                  <a:srgbClr val="616161"/>
                </a:solidFill>
                <a:latin typeface="Noto Sans"/>
                <a:ea typeface="Noto Sans"/>
                <a:cs typeface="Noto Sans"/>
                <a:sym typeface="Noto Sans"/>
              </a:rPr>
              <a:t>height, and green background.</a:t>
            </a:r>
          </a:p>
        </p:txBody>
      </p:sp>
      <p:sp>
        <p:nvSpPr>
          <p:cNvPr id="21" name="TextBox 21"/>
          <p:cNvSpPr txBox="1"/>
          <p:nvPr/>
        </p:nvSpPr>
        <p:spPr>
          <a:xfrm>
            <a:off x="10562406" y="7944745"/>
            <a:ext cx="6280652" cy="419481"/>
          </a:xfrm>
          <a:prstGeom prst="rect">
            <a:avLst/>
          </a:prstGeom>
        </p:spPr>
        <p:txBody>
          <a:bodyPr lIns="0" tIns="0" rIns="0" bIns="0" rtlCol="0" anchor="t">
            <a:spAutoFit/>
          </a:bodyPr>
          <a:lstStyle/>
          <a:p>
            <a:pPr algn="l">
              <a:lnSpc>
                <a:spcPts val="3122"/>
              </a:lnSpc>
            </a:pPr>
            <a:r>
              <a:rPr lang="en-US" sz="2602" b="1">
                <a:solidFill>
                  <a:srgbClr val="616161"/>
                </a:solidFill>
                <a:latin typeface="Noto Sans Bold"/>
                <a:ea typeface="Noto Sans Bold"/>
                <a:cs typeface="Noto Sans Bold"/>
                <a:sym typeface="Noto Sans Bold"/>
              </a:rPr>
              <a:t>Usage Example: TextField Component</a:t>
            </a:r>
          </a:p>
        </p:txBody>
      </p:sp>
      <p:sp>
        <p:nvSpPr>
          <p:cNvPr id="22" name="TextBox 22"/>
          <p:cNvSpPr txBox="1"/>
          <p:nvPr/>
        </p:nvSpPr>
        <p:spPr>
          <a:xfrm>
            <a:off x="10334873" y="8341462"/>
            <a:ext cx="6748062" cy="816216"/>
          </a:xfrm>
          <a:prstGeom prst="rect">
            <a:avLst/>
          </a:prstGeom>
        </p:spPr>
        <p:txBody>
          <a:bodyPr lIns="0" tIns="0" rIns="0" bIns="0" rtlCol="0" anchor="t">
            <a:spAutoFit/>
          </a:bodyPr>
          <a:lstStyle/>
          <a:p>
            <a:pPr algn="r">
              <a:lnSpc>
                <a:spcPts val="3122"/>
              </a:lnSpc>
            </a:pPr>
            <a:r>
              <a:rPr lang="en-US" sz="2602">
                <a:solidFill>
                  <a:srgbClr val="616161"/>
                </a:solidFill>
                <a:latin typeface="Noto Sans"/>
                <a:ea typeface="Noto Sans"/>
                <a:cs typeface="Noto Sans"/>
                <a:sym typeface="Noto Sans"/>
              </a:rPr>
              <a:t>Defines a text field with 'Enter your name' placeholder, 250px width, and 35px height.</a:t>
            </a:r>
          </a:p>
        </p:txBody>
      </p:sp>
      <p:sp>
        <p:nvSpPr>
          <p:cNvPr id="23" name="TextBox 23"/>
          <p:cNvSpPr txBox="1"/>
          <p:nvPr/>
        </p:nvSpPr>
        <p:spPr>
          <a:xfrm>
            <a:off x="11620062" y="3952342"/>
            <a:ext cx="4119905" cy="390525"/>
          </a:xfrm>
          <a:prstGeom prst="rect">
            <a:avLst/>
          </a:prstGeom>
        </p:spPr>
        <p:txBody>
          <a:bodyPr lIns="0" tIns="0" rIns="0" bIns="0" rtlCol="0" anchor="t">
            <a:spAutoFit/>
          </a:bodyPr>
          <a:lstStyle/>
          <a:p>
            <a:pPr algn="l">
              <a:lnSpc>
                <a:spcPts val="3122"/>
              </a:lnSpc>
            </a:pPr>
            <a:r>
              <a:rPr lang="en-US" sz="2602" b="1">
                <a:solidFill>
                  <a:srgbClr val="616161"/>
                </a:solidFill>
                <a:latin typeface="Noto Sans Bold"/>
                <a:ea typeface="Noto Sans Bold"/>
                <a:cs typeface="Noto Sans Bold"/>
                <a:sym typeface="Noto Sans Bold"/>
              </a:rPr>
              <a:t>BNF (Backus-Naur Form)</a:t>
            </a:r>
          </a:p>
        </p:txBody>
      </p:sp>
      <p:sp>
        <p:nvSpPr>
          <p:cNvPr id="24" name="TextBox 24"/>
          <p:cNvSpPr txBox="1"/>
          <p:nvPr/>
        </p:nvSpPr>
        <p:spPr>
          <a:xfrm>
            <a:off x="9487433" y="4349058"/>
            <a:ext cx="8558689" cy="1533525"/>
          </a:xfrm>
          <a:prstGeom prst="rect">
            <a:avLst/>
          </a:prstGeom>
        </p:spPr>
        <p:txBody>
          <a:bodyPr lIns="0" tIns="0" rIns="0" bIns="0" rtlCol="0" anchor="t">
            <a:spAutoFit/>
          </a:bodyPr>
          <a:lstStyle/>
          <a:p>
            <a:pPr algn="ctr">
              <a:lnSpc>
                <a:spcPts val="3122"/>
              </a:lnSpc>
            </a:pPr>
            <a:r>
              <a:rPr lang="en-US" sz="2602">
                <a:solidFill>
                  <a:srgbClr val="616161"/>
                </a:solidFill>
                <a:latin typeface="Noto Sans"/>
                <a:ea typeface="Noto Sans"/>
                <a:cs typeface="Noto Sans"/>
                <a:sym typeface="Noto Sans"/>
              </a:rPr>
              <a:t>The grammar structure of the DSL is defined using BNF, outlining components like Button, TextField, and Checkbox, with properties like text, width, height, and color. This formal grammar helps in parsing and </a:t>
            </a:r>
          </a:p>
        </p:txBody>
      </p:sp>
      <p:sp>
        <p:nvSpPr>
          <p:cNvPr id="25" name="TextBox 25"/>
          <p:cNvSpPr txBox="1"/>
          <p:nvPr/>
        </p:nvSpPr>
        <p:spPr>
          <a:xfrm>
            <a:off x="10944701" y="5935923"/>
            <a:ext cx="5496916" cy="419481"/>
          </a:xfrm>
          <a:prstGeom prst="rect">
            <a:avLst/>
          </a:prstGeom>
        </p:spPr>
        <p:txBody>
          <a:bodyPr lIns="0" tIns="0" rIns="0" bIns="0" rtlCol="0" anchor="t">
            <a:spAutoFit/>
          </a:bodyPr>
          <a:lstStyle/>
          <a:p>
            <a:pPr algn="l">
              <a:lnSpc>
                <a:spcPts val="3122"/>
              </a:lnSpc>
            </a:pPr>
            <a:r>
              <a:rPr lang="en-US" sz="2602">
                <a:solidFill>
                  <a:srgbClr val="616161"/>
                </a:solidFill>
                <a:latin typeface="Noto Sans"/>
                <a:ea typeface="Noto Sans"/>
                <a:cs typeface="Noto Sans"/>
                <a:sym typeface="Noto Sans"/>
              </a:rPr>
              <a:t>ensuring consistent interpretation.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0090842"/>
            <a:ext cx="18286552" cy="195072"/>
          </a:xfrm>
          <a:custGeom>
            <a:avLst/>
            <a:gdLst/>
            <a:ahLst/>
            <a:cxnLst/>
            <a:rect l="l" t="t" r="r" b="b"/>
            <a:pathLst>
              <a:path w="18286552" h="195072">
                <a:moveTo>
                  <a:pt x="0" y="0"/>
                </a:moveTo>
                <a:lnTo>
                  <a:pt x="18286552" y="0"/>
                </a:lnTo>
                <a:lnTo>
                  <a:pt x="18286552" y="195072"/>
                </a:lnTo>
                <a:lnTo>
                  <a:pt x="0" y="195072"/>
                </a:lnTo>
                <a:lnTo>
                  <a:pt x="0" y="0"/>
                </a:lnTo>
                <a:close/>
              </a:path>
            </a:pathLst>
          </a:custGeom>
          <a:blipFill>
            <a:blip r:embed="rId2">
              <a:alphaModFix amt="35000"/>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806406" y="1850127"/>
            <a:ext cx="17123563" cy="8240715"/>
          </a:xfrm>
          <a:custGeom>
            <a:avLst/>
            <a:gdLst/>
            <a:ahLst/>
            <a:cxnLst/>
            <a:rect l="l" t="t" r="r" b="b"/>
            <a:pathLst>
              <a:path w="17123563" h="8240715">
                <a:moveTo>
                  <a:pt x="0" y="0"/>
                </a:moveTo>
                <a:lnTo>
                  <a:pt x="17123563" y="0"/>
                </a:lnTo>
                <a:lnTo>
                  <a:pt x="17123563" y="8240715"/>
                </a:lnTo>
                <a:lnTo>
                  <a:pt x="0" y="8240715"/>
                </a:lnTo>
                <a:lnTo>
                  <a:pt x="0" y="0"/>
                </a:lnTo>
                <a:close/>
              </a:path>
            </a:pathLst>
          </a:custGeom>
          <a:blipFill>
            <a:blip r:embed="rId4"/>
            <a:stretch>
              <a:fillRect/>
            </a:stretch>
          </a:blipFill>
        </p:spPr>
      </p:sp>
      <p:sp>
        <p:nvSpPr>
          <p:cNvPr id="4" name="TextBox 4"/>
          <p:cNvSpPr txBox="1"/>
          <p:nvPr/>
        </p:nvSpPr>
        <p:spPr>
          <a:xfrm>
            <a:off x="806406" y="342652"/>
            <a:ext cx="9859232" cy="1614354"/>
          </a:xfrm>
          <a:prstGeom prst="rect">
            <a:avLst/>
          </a:prstGeom>
        </p:spPr>
        <p:txBody>
          <a:bodyPr lIns="0" tIns="0" rIns="0" bIns="0" rtlCol="0" anchor="t">
            <a:spAutoFit/>
          </a:bodyPr>
          <a:lstStyle/>
          <a:p>
            <a:pPr algn="l">
              <a:lnSpc>
                <a:spcPts val="6159"/>
              </a:lnSpc>
            </a:pPr>
            <a:r>
              <a:rPr lang="en-US" sz="4399">
                <a:solidFill>
                  <a:srgbClr val="202729"/>
                </a:solidFill>
                <a:latin typeface="Noto Sans"/>
                <a:ea typeface="Noto Sans"/>
                <a:cs typeface="Noto Sans"/>
                <a:sym typeface="Noto Sans"/>
              </a:rPr>
              <a:t>Proposed Language: Syntax and BNF</a:t>
            </a:r>
          </a:p>
          <a:p>
            <a:pPr algn="l">
              <a:lnSpc>
                <a:spcPts val="4476"/>
              </a:lnSpc>
            </a:pPr>
            <a:r>
              <a:rPr lang="en-US" sz="3197">
                <a:solidFill>
                  <a:srgbClr val="616161"/>
                </a:solidFill>
                <a:latin typeface="Noto Sans"/>
                <a:ea typeface="Noto Sans"/>
                <a:cs typeface="Noto Sans"/>
                <a:sym typeface="Noto Sans"/>
              </a:rPr>
              <a:t>Example Syntax and Backus-Naur Form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1569"/>
            <a:ext cx="9144000" cy="781368"/>
          </a:xfrm>
          <a:prstGeom prst="rect">
            <a:avLst/>
          </a:prstGeom>
        </p:spPr>
        <p:txBody>
          <a:bodyPr>
            <a:spAutoFit/>
          </a:bodyPr>
          <a:lstStyle/>
          <a:p>
            <a:pPr>
              <a:lnSpc>
                <a:spcPts val="6159"/>
              </a:lnSpc>
            </a:pPr>
            <a:r>
              <a:rPr lang="en-US" sz="2800" dirty="0" smtClean="0">
                <a:solidFill>
                  <a:srgbClr val="202729"/>
                </a:solidFill>
                <a:latin typeface="Noto Sans"/>
                <a:ea typeface="Noto Sans"/>
                <a:cs typeface="Noto Sans"/>
                <a:sym typeface="Noto Sans"/>
              </a:rPr>
              <a:t>Example UI</a:t>
            </a:r>
            <a:endParaRPr lang="en-US" dirty="0">
              <a:solidFill>
                <a:srgbClr val="616161"/>
              </a:solidFill>
              <a:latin typeface="Noto Sans"/>
              <a:ea typeface="Noto Sans"/>
              <a:cs typeface="Noto Sans"/>
              <a:sym typeface="Noto Sans"/>
            </a:endParaRPr>
          </a:p>
        </p:txBody>
      </p:sp>
      <p:grpSp>
        <p:nvGrpSpPr>
          <p:cNvPr id="3" name="Group 2"/>
          <p:cNvGrpSpPr/>
          <p:nvPr/>
        </p:nvGrpSpPr>
        <p:grpSpPr>
          <a:xfrm>
            <a:off x="0" y="1434737"/>
            <a:ext cx="18132876" cy="6486525"/>
            <a:chOff x="0" y="1434737"/>
            <a:chExt cx="18132876" cy="6486525"/>
          </a:xfrm>
        </p:grpSpPr>
        <p:pic>
          <p:nvPicPr>
            <p:cNvPr id="4" name="Picture 3"/>
            <p:cNvPicPr>
              <a:picLocks noChangeAspect="1"/>
            </p:cNvPicPr>
            <p:nvPr/>
          </p:nvPicPr>
          <p:blipFill>
            <a:blip r:embed="rId2"/>
            <a:stretch>
              <a:fillRect/>
            </a:stretch>
          </p:blipFill>
          <p:spPr>
            <a:xfrm>
              <a:off x="0" y="1434737"/>
              <a:ext cx="4886325" cy="3429000"/>
            </a:xfrm>
            <a:prstGeom prst="rect">
              <a:avLst/>
            </a:prstGeom>
          </p:spPr>
        </p:pic>
        <p:pic>
          <p:nvPicPr>
            <p:cNvPr id="5" name="Picture 4"/>
            <p:cNvPicPr>
              <a:picLocks noChangeAspect="1"/>
            </p:cNvPicPr>
            <p:nvPr/>
          </p:nvPicPr>
          <p:blipFill>
            <a:blip r:embed="rId3"/>
            <a:stretch>
              <a:fillRect/>
            </a:stretch>
          </p:blipFill>
          <p:spPr>
            <a:xfrm>
              <a:off x="13294176" y="1434737"/>
              <a:ext cx="4838700" cy="3429000"/>
            </a:xfrm>
            <a:prstGeom prst="rect">
              <a:avLst/>
            </a:prstGeom>
          </p:spPr>
        </p:pic>
        <p:pic>
          <p:nvPicPr>
            <p:cNvPr id="6" name="Picture 5"/>
            <p:cNvPicPr>
              <a:picLocks noChangeAspect="1"/>
            </p:cNvPicPr>
            <p:nvPr/>
          </p:nvPicPr>
          <p:blipFill>
            <a:blip r:embed="rId4"/>
            <a:stretch>
              <a:fillRect/>
            </a:stretch>
          </p:blipFill>
          <p:spPr>
            <a:xfrm>
              <a:off x="67491" y="4863737"/>
              <a:ext cx="4733925" cy="3057525"/>
            </a:xfrm>
            <a:prstGeom prst="rect">
              <a:avLst/>
            </a:prstGeom>
          </p:spPr>
        </p:pic>
        <p:pic>
          <p:nvPicPr>
            <p:cNvPr id="7" name="Picture 6"/>
            <p:cNvPicPr>
              <a:picLocks noChangeAspect="1"/>
            </p:cNvPicPr>
            <p:nvPr/>
          </p:nvPicPr>
          <p:blipFill>
            <a:blip r:embed="rId5"/>
            <a:stretch>
              <a:fillRect/>
            </a:stretch>
          </p:blipFill>
          <p:spPr>
            <a:xfrm>
              <a:off x="4886325" y="1434737"/>
              <a:ext cx="4829175" cy="5334000"/>
            </a:xfrm>
            <a:prstGeom prst="rect">
              <a:avLst/>
            </a:prstGeom>
          </p:spPr>
        </p:pic>
        <p:pic>
          <p:nvPicPr>
            <p:cNvPr id="8" name="Picture 7"/>
            <p:cNvPicPr>
              <a:picLocks noChangeAspect="1"/>
            </p:cNvPicPr>
            <p:nvPr/>
          </p:nvPicPr>
          <p:blipFill>
            <a:blip r:embed="rId6"/>
            <a:stretch>
              <a:fillRect/>
            </a:stretch>
          </p:blipFill>
          <p:spPr>
            <a:xfrm>
              <a:off x="9715500" y="1434737"/>
              <a:ext cx="3615687" cy="2440940"/>
            </a:xfrm>
            <a:prstGeom prst="rect">
              <a:avLst/>
            </a:prstGeom>
          </p:spPr>
        </p:pic>
      </p:grpSp>
      <p:pic>
        <p:nvPicPr>
          <p:cNvPr id="9" name="Picture 8"/>
          <p:cNvPicPr>
            <a:picLocks noChangeAspect="1"/>
          </p:cNvPicPr>
          <p:nvPr/>
        </p:nvPicPr>
        <p:blipFill>
          <a:blip r:embed="rId7"/>
          <a:stretch>
            <a:fillRect/>
          </a:stretch>
        </p:blipFill>
        <p:spPr>
          <a:xfrm>
            <a:off x="4902378" y="6838904"/>
            <a:ext cx="4857750" cy="2752725"/>
          </a:xfrm>
          <a:prstGeom prst="rect">
            <a:avLst/>
          </a:prstGeom>
        </p:spPr>
      </p:pic>
      <p:pic>
        <p:nvPicPr>
          <p:cNvPr id="10" name="Picture 9"/>
          <p:cNvPicPr>
            <a:picLocks noChangeAspect="1"/>
          </p:cNvPicPr>
          <p:nvPr/>
        </p:nvPicPr>
        <p:blipFill>
          <a:blip r:embed="rId8"/>
          <a:stretch>
            <a:fillRect/>
          </a:stretch>
        </p:blipFill>
        <p:spPr>
          <a:xfrm>
            <a:off x="13367107" y="4863737"/>
            <a:ext cx="4724400" cy="2752725"/>
          </a:xfrm>
          <a:prstGeom prst="rect">
            <a:avLst/>
          </a:prstGeom>
        </p:spPr>
      </p:pic>
    </p:spTree>
    <p:extLst>
      <p:ext uri="{BB962C8B-B14F-4D97-AF65-F5344CB8AC3E}">
        <p14:creationId xmlns:p14="http://schemas.microsoft.com/office/powerpoint/2010/main" val="8579455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1797</Words>
  <Application>Microsoft Office PowerPoint</Application>
  <PresentationFormat>Custom</PresentationFormat>
  <Paragraphs>194</Paragraphs>
  <Slides>12</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Noto Sans Bold</vt:lpstr>
      <vt:lpstr>Arial</vt:lpstr>
      <vt:lpstr>Calibri</vt:lpstr>
      <vt:lpstr>Noto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UIs Faster: Introducing a Domain-Specific Language for React Components</dc:title>
  <cp:lastModifiedBy>xlw10</cp:lastModifiedBy>
  <cp:revision>2</cp:revision>
  <dcterms:created xsi:type="dcterms:W3CDTF">2006-08-16T00:00:00Z</dcterms:created>
  <dcterms:modified xsi:type="dcterms:W3CDTF">2024-12-04T19:40:11Z</dcterms:modified>
  <dc:identifier>DAGYQRRQ8pc</dc:identifier>
</cp:coreProperties>
</file>